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9933"/>
    <a:srgbClr val="FF9900"/>
    <a:srgbClr val="0033CC"/>
    <a:srgbClr val="FFCC66"/>
    <a:srgbClr val="FFFF99"/>
    <a:srgbClr val="FAFBD5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2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2EEC728-DE82-4018-A55A-C450BB73372F}" type="datetimeFigureOut">
              <a:rPr lang="fr-FR"/>
              <a:pPr>
                <a:defRPr/>
              </a:pPr>
              <a:t>17/05/2016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BC8F2A-ACA0-41F8-884B-F91BF59E827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610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88641"/>
            <a:ext cx="4104455" cy="118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06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GB" sz="4400" b="1" kern="1200" dirty="0">
                <a:solidFill>
                  <a:schemeClr val="tx2">
                    <a:lumMod val="75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</a:defRPr>
            </a:lvl1pPr>
            <a:lvl2pPr>
              <a:defRPr>
                <a:latin typeface="Arial"/>
              </a:defRPr>
            </a:lvl2pPr>
            <a:lvl3pPr>
              <a:defRPr>
                <a:latin typeface="Arial"/>
              </a:defRPr>
            </a:lvl3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01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3859"/>
            <a:ext cx="2057400" cy="5635501"/>
          </a:xfrm>
        </p:spPr>
        <p:txBody>
          <a:bodyPr vert="eaVert">
            <a:normAutofit/>
          </a:bodyPr>
          <a:lstStyle>
            <a:lvl1pPr>
              <a:defRPr lang="en-GB" sz="4400" b="1" kern="1200" dirty="0">
                <a:solidFill>
                  <a:schemeClr val="tx2">
                    <a:lumMod val="75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3859"/>
            <a:ext cx="6019800" cy="5635501"/>
          </a:xfrm>
        </p:spPr>
        <p:txBody>
          <a:bodyPr vert="eaVert"/>
          <a:lstStyle>
            <a:lvl1pPr>
              <a:defRPr>
                <a:latin typeface="Arial"/>
              </a:defRPr>
            </a:lvl1pPr>
            <a:lvl2pPr>
              <a:defRPr>
                <a:latin typeface="Arial"/>
              </a:defRPr>
            </a:lvl2pPr>
            <a:lvl3pPr>
              <a:defRPr>
                <a:latin typeface="Arial"/>
              </a:defRPr>
            </a:lvl3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1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GB" sz="4400" b="1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05063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946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lang="en-GB" sz="4400" b="1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530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GB" sz="4400" b="1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768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45" y="1072661"/>
            <a:ext cx="8229600" cy="916179"/>
          </a:xfrm>
        </p:spPr>
        <p:txBody>
          <a:bodyPr>
            <a:normAutofit/>
          </a:bodyPr>
          <a:lstStyle>
            <a:lvl1pPr>
              <a:defRPr lang="en-GB" sz="4400" b="1" kern="1200" dirty="0">
                <a:solidFill>
                  <a:schemeClr val="tx2">
                    <a:lumMod val="75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5031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90080"/>
            <a:ext cx="4040188" cy="3735264"/>
          </a:xfrm>
        </p:spPr>
        <p:txBody>
          <a:bodyPr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5031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90080"/>
            <a:ext cx="4041775" cy="3735264"/>
          </a:xfrm>
        </p:spPr>
        <p:txBody>
          <a:bodyPr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885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GB" sz="4400" b="1" kern="1200" dirty="0">
                <a:solidFill>
                  <a:schemeClr val="tx2">
                    <a:lumMod val="75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75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77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263"/>
            <a:ext cx="3008313" cy="1144212"/>
          </a:xfrm>
        </p:spPr>
        <p:txBody>
          <a:bodyPr anchor="b"/>
          <a:lstStyle>
            <a:lvl1pPr algn="l">
              <a:defRPr sz="2000" b="1"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60263"/>
            <a:ext cx="5111750" cy="5763267"/>
          </a:xfrm>
        </p:spPr>
        <p:txBody>
          <a:bodyPr/>
          <a:lstStyle>
            <a:lvl1pPr>
              <a:defRPr lang="en-US" sz="3600" b="1" kern="1200" dirty="0" smtClean="0">
                <a:solidFill>
                  <a:schemeClr val="tx2">
                    <a:lumMod val="75000"/>
                  </a:schemeClr>
                </a:solidFill>
                <a:latin typeface="Arial"/>
                <a:ea typeface="+mj-ea"/>
                <a:cs typeface="+mj-cs"/>
              </a:defRPr>
            </a:lvl1pPr>
            <a:lvl2pPr>
              <a:defRPr sz="2800">
                <a:latin typeface="Arial"/>
              </a:defRPr>
            </a:lvl2pPr>
            <a:lvl3pPr>
              <a:defRPr sz="2400">
                <a:latin typeface="Arial"/>
              </a:defRPr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22313"/>
            <a:ext cx="3008313" cy="4619055"/>
          </a:xfrm>
        </p:spPr>
        <p:txBody>
          <a:bodyPr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196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3772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17847"/>
            <a:ext cx="5486400" cy="3746847"/>
          </a:xfrm>
        </p:spPr>
        <p:txBody>
          <a:bodyPr/>
          <a:lstStyle>
            <a:lvl1pPr marL="0" indent="0">
              <a:buNone/>
              <a:defRPr sz="3200">
                <a:latin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373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4" b="22867"/>
          <a:stretch/>
        </p:blipFill>
        <p:spPr>
          <a:xfrm flipH="1">
            <a:off x="-6354" y="1072662"/>
            <a:ext cx="9143999" cy="58127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45" y="1072661"/>
            <a:ext cx="8229600" cy="1003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29600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2173236" cy="62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54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lang="en-GB" sz="4400" b="1" kern="1200" dirty="0">
          <a:solidFill>
            <a:schemeClr val="tx2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ministration@ferma.e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301208"/>
            <a:ext cx="7560013" cy="1035288"/>
          </a:xfrm>
        </p:spPr>
      </p:pic>
      <p:sp>
        <p:nvSpPr>
          <p:cNvPr id="5" name="Rectangle 4"/>
          <p:cNvSpPr/>
          <p:nvPr/>
        </p:nvSpPr>
        <p:spPr>
          <a:xfrm>
            <a:off x="899592" y="1052736"/>
            <a:ext cx="66064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+mn-lt"/>
              </a:rPr>
              <a:t>FERMA conducts a European wide  benchmarking survey of risk management practices every two years across its members</a:t>
            </a: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.</a:t>
            </a:r>
          </a:p>
          <a:p>
            <a:pPr algn="ctr"/>
            <a:endParaRPr lang="en-US" sz="1600" b="1" dirty="0" smtClean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fr-BE" sz="1600" b="1" dirty="0" smtClean="0">
                <a:solidFill>
                  <a:schemeClr val="tx2"/>
                </a:solidFill>
                <a:latin typeface="+mn-lt"/>
              </a:rPr>
              <a:t>TAKE PART in the FERMA European Risk and Insurance Survey 2016 closing on 27th May.</a:t>
            </a:r>
          </a:p>
          <a:p>
            <a:pPr algn="ctr"/>
            <a:endParaRPr lang="fr-BE" sz="1600" b="1" dirty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fr-BE" sz="1600" b="1" dirty="0" smtClean="0">
                <a:solidFill>
                  <a:schemeClr val="tx2"/>
                </a:solidFill>
                <a:latin typeface="+mn-lt"/>
              </a:rPr>
              <a:t>Your opinion counts!</a:t>
            </a:r>
          </a:p>
          <a:p>
            <a:pPr algn="ctr"/>
            <a:endParaRPr lang="fr-BE" sz="1600" b="1" dirty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fr-BE" sz="1600" dirty="0" smtClean="0">
                <a:solidFill>
                  <a:schemeClr val="tx2"/>
                </a:solidFill>
                <a:latin typeface="+mn-lt"/>
              </a:rPr>
              <a:t>The publication of FERMA European Risk and Insurance Report 2016 (8th edition) will take place on 3 and 4 October during the FERMA Seminar in MALTA</a:t>
            </a:r>
          </a:p>
          <a:p>
            <a:pPr algn="ctr"/>
            <a:r>
              <a:rPr lang="fr-BE" sz="1600" b="1" dirty="0">
                <a:solidFill>
                  <a:schemeClr val="tx2"/>
                </a:solidFill>
                <a:latin typeface="+mn-lt"/>
              </a:rPr>
              <a:t> </a:t>
            </a:r>
            <a:endParaRPr lang="fr-BE" sz="1600" b="1" dirty="0" smtClean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en-US" sz="1600" dirty="0">
                <a:solidFill>
                  <a:schemeClr val="tx2"/>
                </a:solidFill>
                <a:latin typeface="+mn-lt"/>
              </a:rPr>
              <a:t>Contact Laetitia Fung at FERMA (</a:t>
            </a:r>
            <a:r>
              <a:rPr lang="en-US" sz="1600" dirty="0">
                <a:solidFill>
                  <a:schemeClr val="tx2"/>
                </a:solidFill>
                <a:latin typeface="+mn-lt"/>
                <a:hlinkClick r:id="rId3"/>
              </a:rPr>
              <a:t>administration@ferma.eu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)giving your first and last name, business title, company, country and email address and you will receive a personal link by email. </a:t>
            </a:r>
            <a:endParaRPr lang="en-US" sz="1600" dirty="0" smtClean="0">
              <a:solidFill>
                <a:schemeClr val="tx2"/>
              </a:solidFill>
              <a:latin typeface="+mn-lt"/>
            </a:endParaRPr>
          </a:p>
          <a:p>
            <a:pPr algn="ctr"/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0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1892</TotalTime>
  <Words>71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PC32</dc:creator>
  <cp:lastModifiedBy>ABM SERVICES</cp:lastModifiedBy>
  <cp:revision>220</cp:revision>
  <dcterms:created xsi:type="dcterms:W3CDTF">2009-03-03T07:55:06Z</dcterms:created>
  <dcterms:modified xsi:type="dcterms:W3CDTF">2016-05-17T19:50:18Z</dcterms:modified>
</cp:coreProperties>
</file>