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8" r:id="rId1"/>
  </p:sldMasterIdLst>
  <p:notesMasterIdLst>
    <p:notesMasterId r:id="rId39"/>
  </p:notesMasterIdLst>
  <p:handoutMasterIdLst>
    <p:handoutMasterId r:id="rId40"/>
  </p:handoutMasterIdLst>
  <p:sldIdLst>
    <p:sldId id="256" r:id="rId2"/>
    <p:sldId id="435" r:id="rId3"/>
    <p:sldId id="481" r:id="rId4"/>
    <p:sldId id="438" r:id="rId5"/>
    <p:sldId id="439" r:id="rId6"/>
    <p:sldId id="440" r:id="rId7"/>
    <p:sldId id="454" r:id="rId8"/>
    <p:sldId id="450" r:id="rId9"/>
    <p:sldId id="455" r:id="rId10"/>
    <p:sldId id="461" r:id="rId11"/>
    <p:sldId id="462" r:id="rId12"/>
    <p:sldId id="463" r:id="rId13"/>
    <p:sldId id="467" r:id="rId14"/>
    <p:sldId id="474" r:id="rId15"/>
    <p:sldId id="468" r:id="rId16"/>
    <p:sldId id="469" r:id="rId17"/>
    <p:sldId id="487" r:id="rId18"/>
    <p:sldId id="488" r:id="rId19"/>
    <p:sldId id="480" r:id="rId20"/>
    <p:sldId id="470" r:id="rId21"/>
    <p:sldId id="472" r:id="rId22"/>
    <p:sldId id="471" r:id="rId23"/>
    <p:sldId id="473" r:id="rId24"/>
    <p:sldId id="475" r:id="rId25"/>
    <p:sldId id="482" r:id="rId26"/>
    <p:sldId id="476" r:id="rId27"/>
    <p:sldId id="477" r:id="rId28"/>
    <p:sldId id="478" r:id="rId29"/>
    <p:sldId id="479" r:id="rId30"/>
    <p:sldId id="460" r:id="rId31"/>
    <p:sldId id="459" r:id="rId32"/>
    <p:sldId id="458" r:id="rId33"/>
    <p:sldId id="486" r:id="rId34"/>
    <p:sldId id="483" r:id="rId35"/>
    <p:sldId id="484" r:id="rId36"/>
    <p:sldId id="485" r:id="rId37"/>
    <p:sldId id="451" r:id="rId38"/>
  </p:sldIdLst>
  <p:sldSz cx="9144000" cy="6858000" type="screen4x3"/>
  <p:notesSz cx="9928225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1186" autoAdjust="0"/>
    <p:restoredTop sz="94700" autoAdjust="0"/>
  </p:normalViewPr>
  <p:slideViewPr>
    <p:cSldViewPr>
      <p:cViewPr varScale="1">
        <p:scale>
          <a:sx n="67" d="100"/>
          <a:sy n="67" d="100"/>
        </p:scale>
        <p:origin x="-16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90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2922" y="-96"/>
      </p:cViewPr>
      <p:guideLst>
        <p:guide orient="horz" pos="2141"/>
        <p:guide pos="31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notesMaster" Target="notesMasters/notesMaster1.xml"/><Relationship Id="rId40" Type="http://schemas.openxmlformats.org/officeDocument/2006/relationships/handoutMaster" Target="handoutMasters/handoutMaster1.xml"/><Relationship Id="rId41" Type="http://schemas.openxmlformats.org/officeDocument/2006/relationships/printerSettings" Target="printerSettings/printerSettings1.bin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596" y="1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AB4CA5-81FA-4667-BAAB-AFA3760CE5BB}" type="datetimeFigureOut">
              <a:rPr lang="en-US" smtClean="0"/>
              <a:t>04/12/2015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596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631273-E9BE-4C87-8EE2-20889EF18E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3757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3699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3A9D6E1-0D68-4935-836A-D81B71D810E5}" type="datetimeFigureOut">
              <a:rPr lang="en-US"/>
              <a:pPr>
                <a:defRPr/>
              </a:pPr>
              <a:t>04/12/2015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824" y="3228896"/>
            <a:ext cx="794258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3699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31B7972-21BA-4CC0-BB08-6D8DF56E90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6637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8513" y="2779776"/>
            <a:ext cx="4206240" cy="146304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lang="en-US"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8513" y="4572000"/>
            <a:ext cx="5486400" cy="2286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28600" indent="-228600">
              <a:buFontTx/>
              <a:buNone/>
              <a:defRPr lang="en-US" sz="1600"/>
            </a:lvl1pPr>
          </a:lstStyle>
          <a:p>
            <a:pPr marL="0" lvl="0" indent="0">
              <a:spcBef>
                <a:spcPts val="0"/>
              </a:spcBef>
              <a:spcAft>
                <a:spcPts val="1200"/>
              </a:spcAft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87399" y="2784475"/>
            <a:ext cx="4142232" cy="69850"/>
          </a:xfrm>
          <a:prstGeom prst="rect">
            <a:avLst/>
          </a:prstGeom>
          <a:solidFill>
            <a:srgbClr val="0097A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3"/>
          </p:nvPr>
        </p:nvSpPr>
        <p:spPr>
          <a:xfrm>
            <a:off x="779462" y="6498945"/>
            <a:ext cx="2895600" cy="236538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87400" y="0"/>
            <a:ext cx="4142232" cy="415925"/>
          </a:xfrm>
          <a:prstGeom prst="rect">
            <a:avLst/>
          </a:prstGeom>
          <a:solidFill>
            <a:srgbClr val="971B2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0" name="Picture 11" descr="Steptoe_Logo_RGB_72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59600" y="5983288"/>
            <a:ext cx="167322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787399" y="6735763"/>
            <a:ext cx="4142232" cy="122237"/>
          </a:xfrm>
          <a:prstGeom prst="rect">
            <a:avLst/>
          </a:prstGeom>
          <a:solidFill>
            <a:srgbClr val="971B2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87399" y="2784475"/>
            <a:ext cx="4142232" cy="69850"/>
          </a:xfrm>
          <a:prstGeom prst="rect">
            <a:avLst/>
          </a:prstGeom>
          <a:solidFill>
            <a:srgbClr val="0097A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87400" y="0"/>
            <a:ext cx="4142232" cy="415925"/>
          </a:xfrm>
          <a:prstGeom prst="rect">
            <a:avLst/>
          </a:prstGeom>
          <a:solidFill>
            <a:srgbClr val="971B2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87399" y="6735763"/>
            <a:ext cx="4142232" cy="122237"/>
          </a:xfrm>
          <a:prstGeom prst="rect">
            <a:avLst/>
          </a:prstGeom>
          <a:solidFill>
            <a:srgbClr val="971B2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399" y="508666"/>
            <a:ext cx="4142231" cy="2190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2077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84163"/>
            <a:ext cx="7897812" cy="554037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121283"/>
            <a:ext cx="7581901" cy="4294187"/>
          </a:xfrm>
        </p:spPr>
        <p:txBody>
          <a:bodyPr/>
          <a:lstStyle>
            <a:lvl1pPr>
              <a:spcBef>
                <a:spcPts val="1200"/>
              </a:spcBef>
              <a:spcAft>
                <a:spcPts val="0"/>
              </a:spcAft>
              <a:defRPr sz="2800">
                <a:latin typeface="Calibri" pitchFamily="34" charset="0"/>
              </a:defRPr>
            </a:lvl1pPr>
            <a:lvl2pPr>
              <a:spcBef>
                <a:spcPts val="600"/>
              </a:spcBef>
              <a:defRPr sz="2400">
                <a:latin typeface="Calibri" pitchFamily="34" charset="0"/>
              </a:defRPr>
            </a:lvl2pPr>
            <a:lvl3pPr>
              <a:spcBef>
                <a:spcPts val="600"/>
              </a:spcBef>
              <a:defRPr sz="2000">
                <a:latin typeface="Calibri" pitchFamily="34" charset="0"/>
              </a:defRPr>
            </a:lvl3pPr>
            <a:lvl4pPr>
              <a:spcBef>
                <a:spcPts val="600"/>
              </a:spcBef>
              <a:defRPr sz="1800">
                <a:latin typeface="Calibri" pitchFamily="34" charset="0"/>
              </a:defRPr>
            </a:lvl4pPr>
            <a:lvl5pPr>
              <a:spcBef>
                <a:spcPts val="600"/>
              </a:spcBef>
              <a:defRPr sz="1600"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5763" y="6501384"/>
            <a:ext cx="752475" cy="234099"/>
          </a:xfrm>
          <a:prstGeom prst="rect">
            <a:avLst/>
          </a:prstGeom>
        </p:spPr>
        <p:txBody>
          <a:bodyPr lIns="0" tIns="0" rIns="0" bIns="0" anchor="t"/>
          <a:lstStyle>
            <a:lvl1pPr algn="ctr" defTabSz="457200" rtl="0" fontAlgn="auto">
              <a:spcBef>
                <a:spcPts val="0"/>
              </a:spcBef>
              <a:spcAft>
                <a:spcPts val="0"/>
              </a:spcAft>
              <a:defRPr lang="en-US" sz="900" kern="1200" smtClean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" charset="0"/>
              </a:defRPr>
            </a:lvl1pPr>
          </a:lstStyle>
          <a:p>
            <a:pPr>
              <a:defRPr/>
            </a:pPr>
            <a:fld id="{6F12692B-AD9D-467F-BCBE-8D6F42D822E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22238"/>
          </a:xfrm>
          <a:prstGeom prst="rect">
            <a:avLst/>
          </a:prstGeom>
          <a:solidFill>
            <a:srgbClr val="971B2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6035675"/>
            <a:ext cx="9144000" cy="26988"/>
          </a:xfrm>
          <a:prstGeom prst="rect">
            <a:avLst/>
          </a:prstGeom>
          <a:solidFill>
            <a:srgbClr val="007680"/>
          </a:solidFill>
          <a:ln>
            <a:solidFill>
              <a:srgbClr val="0097A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122238"/>
          </a:xfrm>
          <a:prstGeom prst="rect">
            <a:avLst/>
          </a:prstGeom>
          <a:solidFill>
            <a:srgbClr val="971B2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6035675"/>
            <a:ext cx="9144000" cy="26988"/>
          </a:xfrm>
          <a:prstGeom prst="rect">
            <a:avLst/>
          </a:prstGeom>
          <a:solidFill>
            <a:srgbClr val="007680"/>
          </a:solidFill>
          <a:ln>
            <a:solidFill>
              <a:srgbClr val="0097A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0"/>
            <a:ext cx="9144000" cy="122238"/>
          </a:xfrm>
          <a:prstGeom prst="rect">
            <a:avLst/>
          </a:prstGeom>
          <a:solidFill>
            <a:srgbClr val="971B2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6035675"/>
            <a:ext cx="9144000" cy="26988"/>
          </a:xfrm>
          <a:prstGeom prst="rect">
            <a:avLst/>
          </a:prstGeom>
          <a:solidFill>
            <a:srgbClr val="007680"/>
          </a:solidFill>
          <a:ln>
            <a:solidFill>
              <a:srgbClr val="0097A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22238"/>
          </a:xfrm>
          <a:prstGeom prst="rect">
            <a:avLst/>
          </a:prstGeom>
          <a:solidFill>
            <a:srgbClr val="971B2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0" y="6035675"/>
            <a:ext cx="9144000" cy="26988"/>
          </a:xfrm>
          <a:prstGeom prst="rect">
            <a:avLst/>
          </a:prstGeom>
          <a:solidFill>
            <a:srgbClr val="007680"/>
          </a:solidFill>
          <a:ln>
            <a:solidFill>
              <a:srgbClr val="0097A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19456"/>
            <a:ext cx="7897812" cy="554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3" y="1121283"/>
            <a:ext cx="3566160" cy="451326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0124" y="1121283"/>
            <a:ext cx="3566160" cy="451326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5763" y="6501384"/>
            <a:ext cx="752475" cy="234099"/>
          </a:xfrm>
          <a:prstGeom prst="rect">
            <a:avLst/>
          </a:prstGeom>
        </p:spPr>
        <p:txBody>
          <a:bodyPr lIns="0" tIns="0" rIns="0" bIns="0" anchor="t"/>
          <a:lstStyle>
            <a:lvl1pPr algn="ctr" defTabSz="457200" rtl="0" fontAlgn="auto">
              <a:spcBef>
                <a:spcPts val="0"/>
              </a:spcBef>
              <a:spcAft>
                <a:spcPts val="0"/>
              </a:spcAft>
              <a:defRPr lang="en-US" sz="900" kern="1200" smtClean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" charset="0"/>
              </a:defRPr>
            </a:lvl1pPr>
          </a:lstStyle>
          <a:p>
            <a:pPr>
              <a:defRPr/>
            </a:pPr>
            <a:fld id="{312D1861-D91F-4C1D-8F93-0F7E1247C12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122238"/>
          </a:xfrm>
          <a:prstGeom prst="rect">
            <a:avLst/>
          </a:prstGeom>
          <a:solidFill>
            <a:srgbClr val="971B2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6035675"/>
            <a:ext cx="9144000" cy="26988"/>
          </a:xfrm>
          <a:prstGeom prst="rect">
            <a:avLst/>
          </a:prstGeom>
          <a:solidFill>
            <a:srgbClr val="007680"/>
          </a:solidFill>
          <a:ln>
            <a:solidFill>
              <a:srgbClr val="0097A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0"/>
            <a:ext cx="9144000" cy="122238"/>
          </a:xfrm>
          <a:prstGeom prst="rect">
            <a:avLst/>
          </a:prstGeom>
          <a:solidFill>
            <a:srgbClr val="971B2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6035675"/>
            <a:ext cx="9144000" cy="26988"/>
          </a:xfrm>
          <a:prstGeom prst="rect">
            <a:avLst/>
          </a:prstGeom>
          <a:solidFill>
            <a:srgbClr val="007680"/>
          </a:solidFill>
          <a:ln>
            <a:solidFill>
              <a:srgbClr val="0097A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0" y="0"/>
            <a:ext cx="9144000" cy="122238"/>
          </a:xfrm>
          <a:prstGeom prst="rect">
            <a:avLst/>
          </a:prstGeom>
          <a:solidFill>
            <a:srgbClr val="971B2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0" y="6035675"/>
            <a:ext cx="9144000" cy="26988"/>
          </a:xfrm>
          <a:prstGeom prst="rect">
            <a:avLst/>
          </a:prstGeom>
          <a:solidFill>
            <a:srgbClr val="007680"/>
          </a:solidFill>
          <a:ln>
            <a:solidFill>
              <a:srgbClr val="0097A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9144000" cy="122238"/>
          </a:xfrm>
          <a:prstGeom prst="rect">
            <a:avLst/>
          </a:prstGeom>
          <a:solidFill>
            <a:srgbClr val="971B2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6035675"/>
            <a:ext cx="9144000" cy="26988"/>
          </a:xfrm>
          <a:prstGeom prst="rect">
            <a:avLst/>
          </a:prstGeom>
          <a:solidFill>
            <a:srgbClr val="007680"/>
          </a:solidFill>
          <a:ln>
            <a:solidFill>
              <a:srgbClr val="0097A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106489"/>
            <a:ext cx="3566161" cy="531812"/>
          </a:xfrm>
        </p:spPr>
        <p:txBody>
          <a:bodyPr anchor="t"/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10124" y="1106489"/>
            <a:ext cx="3566160" cy="531812"/>
          </a:xfrm>
        </p:spPr>
        <p:txBody>
          <a:bodyPr anchor="t"/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5763" y="6501384"/>
            <a:ext cx="752475" cy="234099"/>
          </a:xfrm>
          <a:prstGeom prst="rect">
            <a:avLst/>
          </a:prstGeom>
        </p:spPr>
        <p:txBody>
          <a:bodyPr lIns="0" tIns="0" rIns="0" bIns="0" anchor="t"/>
          <a:lstStyle>
            <a:lvl1pPr algn="ctr" defTabSz="457200" rtl="0" fontAlgn="auto">
              <a:spcBef>
                <a:spcPts val="0"/>
              </a:spcBef>
              <a:spcAft>
                <a:spcPts val="0"/>
              </a:spcAft>
              <a:defRPr lang="en-US" sz="900" kern="1200" smtClean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" charset="0"/>
              </a:defRPr>
            </a:lvl1pPr>
          </a:lstStyle>
          <a:p>
            <a:pPr>
              <a:defRPr/>
            </a:pPr>
            <a:fld id="{3118E885-37FE-4AE7-953E-D737B578DF1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22238"/>
          </a:xfrm>
          <a:prstGeom prst="rect">
            <a:avLst/>
          </a:prstGeom>
          <a:solidFill>
            <a:srgbClr val="971B2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6035675"/>
            <a:ext cx="9144000" cy="26988"/>
          </a:xfrm>
          <a:prstGeom prst="rect">
            <a:avLst/>
          </a:prstGeom>
          <a:solidFill>
            <a:srgbClr val="007680"/>
          </a:solidFill>
          <a:ln>
            <a:solidFill>
              <a:srgbClr val="0097A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779463" y="1638301"/>
            <a:ext cx="3566160" cy="39814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14"/>
          </p:nvPr>
        </p:nvSpPr>
        <p:spPr>
          <a:xfrm>
            <a:off x="4810124" y="1638301"/>
            <a:ext cx="3566160" cy="39814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0" y="0"/>
            <a:ext cx="9144000" cy="122238"/>
          </a:xfrm>
          <a:prstGeom prst="rect">
            <a:avLst/>
          </a:prstGeom>
          <a:solidFill>
            <a:srgbClr val="971B2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6035675"/>
            <a:ext cx="9144000" cy="26988"/>
          </a:xfrm>
          <a:prstGeom prst="rect">
            <a:avLst/>
          </a:prstGeom>
          <a:solidFill>
            <a:srgbClr val="007680"/>
          </a:solidFill>
          <a:ln>
            <a:solidFill>
              <a:srgbClr val="0097A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0" y="0"/>
            <a:ext cx="9144000" cy="122238"/>
          </a:xfrm>
          <a:prstGeom prst="rect">
            <a:avLst/>
          </a:prstGeom>
          <a:solidFill>
            <a:srgbClr val="971B2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0" y="6035675"/>
            <a:ext cx="9144000" cy="26988"/>
          </a:xfrm>
          <a:prstGeom prst="rect">
            <a:avLst/>
          </a:prstGeom>
          <a:solidFill>
            <a:srgbClr val="007680"/>
          </a:solidFill>
          <a:ln>
            <a:solidFill>
              <a:srgbClr val="0097A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0" y="0"/>
            <a:ext cx="9144000" cy="122238"/>
          </a:xfrm>
          <a:prstGeom prst="rect">
            <a:avLst/>
          </a:prstGeom>
          <a:solidFill>
            <a:srgbClr val="971B2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0" y="6035675"/>
            <a:ext cx="9144000" cy="26988"/>
          </a:xfrm>
          <a:prstGeom prst="rect">
            <a:avLst/>
          </a:prstGeom>
          <a:solidFill>
            <a:srgbClr val="007680"/>
          </a:solidFill>
          <a:ln>
            <a:solidFill>
              <a:srgbClr val="0097A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122238"/>
          </a:xfrm>
          <a:prstGeom prst="rect">
            <a:avLst/>
          </a:prstGeom>
          <a:solidFill>
            <a:srgbClr val="971B2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6035675"/>
            <a:ext cx="9144000" cy="26988"/>
          </a:xfrm>
          <a:prstGeom prst="rect">
            <a:avLst/>
          </a:prstGeom>
          <a:solidFill>
            <a:srgbClr val="007680"/>
          </a:solidFill>
          <a:ln>
            <a:solidFill>
              <a:srgbClr val="0097A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5763" y="6501384"/>
            <a:ext cx="752475" cy="234099"/>
          </a:xfrm>
          <a:prstGeom prst="rect">
            <a:avLst/>
          </a:prstGeom>
        </p:spPr>
        <p:txBody>
          <a:bodyPr lIns="0" tIns="0" rIns="0" bIns="0" anchor="t"/>
          <a:lstStyle>
            <a:lvl1pPr algn="ctr" defTabSz="457200" rtl="0" fontAlgn="auto">
              <a:spcBef>
                <a:spcPts val="0"/>
              </a:spcBef>
              <a:spcAft>
                <a:spcPts val="0"/>
              </a:spcAft>
              <a:defRPr lang="en-US" sz="900" kern="1200" smtClean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" charset="0"/>
              </a:defRPr>
            </a:lvl1pPr>
          </a:lstStyle>
          <a:p>
            <a:pPr>
              <a:defRPr/>
            </a:pPr>
            <a:fld id="{150966A1-08FB-4C47-A92D-78D5826E2CD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122238"/>
          </a:xfrm>
          <a:prstGeom prst="rect">
            <a:avLst/>
          </a:prstGeom>
          <a:solidFill>
            <a:srgbClr val="971B2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6035675"/>
            <a:ext cx="9144000" cy="26988"/>
          </a:xfrm>
          <a:prstGeom prst="rect">
            <a:avLst/>
          </a:prstGeom>
          <a:solidFill>
            <a:srgbClr val="007680"/>
          </a:solidFill>
          <a:ln>
            <a:solidFill>
              <a:srgbClr val="0097A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122238"/>
          </a:xfrm>
          <a:prstGeom prst="rect">
            <a:avLst/>
          </a:prstGeom>
          <a:solidFill>
            <a:srgbClr val="971B2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0" y="6035675"/>
            <a:ext cx="9144000" cy="26988"/>
          </a:xfrm>
          <a:prstGeom prst="rect">
            <a:avLst/>
          </a:prstGeom>
          <a:solidFill>
            <a:srgbClr val="007680"/>
          </a:solidFill>
          <a:ln>
            <a:solidFill>
              <a:srgbClr val="0097A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0"/>
            <a:ext cx="9144000" cy="122238"/>
          </a:xfrm>
          <a:prstGeom prst="rect">
            <a:avLst/>
          </a:prstGeom>
          <a:solidFill>
            <a:srgbClr val="971B2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0" y="6035675"/>
            <a:ext cx="9144000" cy="26988"/>
          </a:xfrm>
          <a:prstGeom prst="rect">
            <a:avLst/>
          </a:prstGeom>
          <a:solidFill>
            <a:srgbClr val="007680"/>
          </a:solidFill>
          <a:ln>
            <a:solidFill>
              <a:srgbClr val="0097A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122238"/>
          </a:xfrm>
          <a:prstGeom prst="rect">
            <a:avLst/>
          </a:prstGeom>
          <a:solidFill>
            <a:srgbClr val="971B2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6035675"/>
            <a:ext cx="9144000" cy="26988"/>
          </a:xfrm>
          <a:prstGeom prst="rect">
            <a:avLst/>
          </a:prstGeom>
          <a:solidFill>
            <a:srgbClr val="007680"/>
          </a:solidFill>
          <a:ln>
            <a:solidFill>
              <a:srgbClr val="0097A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5763" y="6501384"/>
            <a:ext cx="752475" cy="234099"/>
          </a:xfrm>
          <a:prstGeom prst="rect">
            <a:avLst/>
          </a:prstGeom>
        </p:spPr>
        <p:txBody>
          <a:bodyPr lIns="0" tIns="0" rIns="0" bIns="0" anchor="t"/>
          <a:lstStyle>
            <a:lvl1pPr algn="ctr" defTabSz="457200" rtl="0" fontAlgn="auto">
              <a:spcBef>
                <a:spcPts val="0"/>
              </a:spcBef>
              <a:spcAft>
                <a:spcPts val="0"/>
              </a:spcAft>
              <a:defRPr lang="en-US" sz="900" kern="1200" smtClean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" charset="0"/>
              </a:defRPr>
            </a:lvl1pPr>
          </a:lstStyle>
          <a:p>
            <a:pPr>
              <a:defRPr/>
            </a:pPr>
            <a:fld id="{3F4DF686-3D22-4D7A-A7E7-5DCEF0F4BC6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122238"/>
          </a:xfrm>
          <a:prstGeom prst="rect">
            <a:avLst/>
          </a:prstGeom>
          <a:solidFill>
            <a:srgbClr val="971B2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6035675"/>
            <a:ext cx="9144000" cy="26988"/>
          </a:xfrm>
          <a:prstGeom prst="rect">
            <a:avLst/>
          </a:prstGeom>
          <a:solidFill>
            <a:srgbClr val="007680"/>
          </a:solidFill>
          <a:ln>
            <a:solidFill>
              <a:srgbClr val="0097A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0"/>
            <a:ext cx="9144000" cy="122238"/>
          </a:xfrm>
          <a:prstGeom prst="rect">
            <a:avLst/>
          </a:prstGeom>
          <a:solidFill>
            <a:srgbClr val="971B2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6035675"/>
            <a:ext cx="9144000" cy="26988"/>
          </a:xfrm>
          <a:prstGeom prst="rect">
            <a:avLst/>
          </a:prstGeom>
          <a:solidFill>
            <a:srgbClr val="007680"/>
          </a:solidFill>
          <a:ln>
            <a:solidFill>
              <a:srgbClr val="0097A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22238"/>
          </a:xfrm>
          <a:prstGeom prst="rect">
            <a:avLst/>
          </a:prstGeom>
          <a:solidFill>
            <a:srgbClr val="971B2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0" y="6035675"/>
            <a:ext cx="9144000" cy="26988"/>
          </a:xfrm>
          <a:prstGeom prst="rect">
            <a:avLst/>
          </a:prstGeom>
          <a:solidFill>
            <a:srgbClr val="007680"/>
          </a:solidFill>
          <a:ln>
            <a:solidFill>
              <a:srgbClr val="0097A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79463" y="217487"/>
            <a:ext cx="7897812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</a:t>
            </a:r>
            <a:r>
              <a:rPr lang="en-GB" smtClean="0"/>
              <a:t> to edit Master title style</a:t>
            </a:r>
            <a:endParaRPr lang="en-GB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79462" y="1119190"/>
            <a:ext cx="7907337" cy="4873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79462" y="6498945"/>
            <a:ext cx="2895600" cy="236538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lang="en-US" sz="900" kern="1200" dirty="0">
                <a:solidFill>
                  <a:srgbClr val="000000"/>
                </a:solidFill>
                <a:latin typeface="+mn-lt"/>
                <a:ea typeface="Arial Unicode MS" pitchFamily="34" charset="-128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5" name="Picture 10" descr="Steptoe_Logo_RGB_72.png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546975" y="6197600"/>
            <a:ext cx="1085850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600" b="1" kern="1200">
          <a:solidFill>
            <a:schemeClr val="tx2"/>
          </a:solidFill>
          <a:latin typeface="+mj-lt"/>
          <a:ea typeface="Arial Unicode MS" pitchFamily="34" charset="-128"/>
          <a:cs typeface="Arial Unicode MS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2286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tabLst/>
        <a:defRPr sz="1800" kern="120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1pPr>
      <a:lvl2pPr marL="4572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1600" kern="1200">
          <a:solidFill>
            <a:schemeClr val="tx1"/>
          </a:solidFill>
          <a:latin typeface="+mn-lt"/>
          <a:ea typeface="Arial Unicode MS" pitchFamily="34" charset="-128"/>
          <a:cs typeface="+mn-cs"/>
        </a:defRPr>
      </a:lvl2pPr>
      <a:lvl3pPr marL="6858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3pPr>
      <a:lvl4pPr marL="9144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tx1">
            <a:lumMod val="50000"/>
            <a:lumOff val="50000"/>
          </a:schemeClr>
        </a:buClr>
        <a:buFont typeface="Arial" charset="0"/>
        <a:buChar char="–"/>
        <a:defRPr sz="1200" kern="120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4pPr>
      <a:lvl5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tx1">
            <a:lumMod val="50000"/>
            <a:lumOff val="50000"/>
          </a:schemeClr>
        </a:buClr>
        <a:buFont typeface="Arial" charset="0"/>
        <a:buChar char="»"/>
        <a:defRPr sz="1200" kern="120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gif"/><Relationship Id="rId3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685800" y="3048000"/>
            <a:ext cx="5791200" cy="1600200"/>
          </a:xfrm>
          <a:ln/>
        </p:spPr>
        <p:txBody>
          <a:bodyPr/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600" dirty="0" smtClean="0">
                <a:ea typeface="ＭＳ Ｐゴシック" pitchFamily="34" charset="-128"/>
              </a:rPr>
              <a:t>Sanctions: How to Comply and Manage the Risk</a:t>
            </a:r>
            <a:br>
              <a:rPr lang="en-US" sz="2600" dirty="0" smtClean="0">
                <a:ea typeface="ＭＳ Ｐゴシック" pitchFamily="34" charset="-128"/>
              </a:rPr>
            </a:br>
            <a:r>
              <a:rPr lang="en-US" sz="2600" dirty="0" smtClean="0">
                <a:ea typeface="ＭＳ Ｐゴシック" pitchFamily="34" charset="-128"/>
              </a:rPr>
              <a:t/>
            </a:r>
            <a:br>
              <a:rPr lang="en-US" sz="2600" dirty="0" smtClean="0">
                <a:ea typeface="ＭＳ Ｐゴシック" pitchFamily="34" charset="-128"/>
              </a:rPr>
            </a:br>
            <a:endParaRPr lang="en-GB" sz="2400" b="0" noProof="0" dirty="0" smtClean="0">
              <a:ea typeface="ＭＳ Ｐゴシック" pitchFamily="34" charset="-128"/>
            </a:endParaRPr>
          </a:p>
        </p:txBody>
      </p:sp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>
          <a:xfrm>
            <a:off x="779463" y="5334000"/>
            <a:ext cx="5486400" cy="1143000"/>
          </a:xfrm>
          <a:ln/>
        </p:spPr>
        <p:txBody>
          <a:bodyPr/>
          <a:lstStyle/>
          <a:p>
            <a:r>
              <a:rPr lang="en-US" sz="1800" dirty="0" smtClean="0"/>
              <a:t>Guy Soussan</a:t>
            </a:r>
            <a:endParaRPr lang="en-US" sz="1800" dirty="0"/>
          </a:p>
          <a:p>
            <a:pPr eaLnBrk="1" hangingPunct="1"/>
            <a:endParaRPr lang="en-GB" sz="1800" noProof="0" dirty="0" smtClean="0">
              <a:ea typeface="ＭＳ Ｐゴシック" pitchFamily="34" charset="-128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779462" y="5943600"/>
            <a:ext cx="432593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9pPr>
          </a:lstStyle>
          <a:p>
            <a:pPr>
              <a:spcAft>
                <a:spcPts val="1200"/>
              </a:spcAft>
              <a:buClr>
                <a:schemeClr val="accent1"/>
              </a:buClr>
              <a:buFont typeface="Arial" charset="0"/>
              <a:buNone/>
              <a:defRPr/>
            </a:pPr>
            <a:r>
              <a:rPr lang="en-US" sz="1300" dirty="0" smtClean="0">
                <a:latin typeface="+mn-lt"/>
                <a:cs typeface="Tahoma" pitchFamily="34" charset="0"/>
              </a:rPr>
              <a:t>Commercial Risk Europe, Brussels, 19 November 2015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Specific (Re)Insurance-related Sanctions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295400"/>
            <a:ext cx="7581901" cy="4120070"/>
          </a:xfrm>
        </p:spPr>
        <p:txBody>
          <a:bodyPr/>
          <a:lstStyle/>
          <a:p>
            <a:r>
              <a:rPr lang="en-US" dirty="0" smtClean="0"/>
              <a:t>(Re)insurance of listed individuals/entities</a:t>
            </a:r>
          </a:p>
          <a:p>
            <a:r>
              <a:rPr lang="en-US" dirty="0" smtClean="0"/>
              <a:t>(Re)insurance for</a:t>
            </a:r>
          </a:p>
          <a:p>
            <a:pPr lvl="1"/>
            <a:r>
              <a:rPr lang="en-US" dirty="0" smtClean="0"/>
              <a:t>Sale of military items</a:t>
            </a:r>
          </a:p>
          <a:p>
            <a:pPr lvl="1"/>
            <a:r>
              <a:rPr lang="en-US" dirty="0" smtClean="0"/>
              <a:t>Sale of listed technologies suited for oil industry</a:t>
            </a:r>
          </a:p>
          <a:p>
            <a:r>
              <a:rPr lang="en-US" dirty="0" smtClean="0"/>
              <a:t>Brokering (re)insurance as above</a:t>
            </a:r>
          </a:p>
          <a:p>
            <a:r>
              <a:rPr lang="en-US" dirty="0" smtClean="0"/>
              <a:t>Export credit (re)insurance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12692B-AD9D-467F-BCBE-8D6F42D822E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886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512763"/>
            <a:ext cx="7897812" cy="554037"/>
          </a:xfrm>
        </p:spPr>
        <p:txBody>
          <a:bodyPr/>
          <a:lstStyle/>
          <a:p>
            <a:r>
              <a:rPr lang="en-US" sz="2800" dirty="0"/>
              <a:t>How can EU Insurers be </a:t>
            </a:r>
            <a:r>
              <a:rPr lang="en-US" sz="2800" dirty="0" smtClean="0"/>
              <a:t>Liable </a:t>
            </a:r>
            <a:r>
              <a:rPr lang="en-US" sz="2800" dirty="0"/>
              <a:t>under </a:t>
            </a:r>
            <a:r>
              <a:rPr lang="en-US" sz="2800" dirty="0" smtClean="0"/>
              <a:t>EU Sanctions?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192213"/>
            <a:ext cx="7581901" cy="4294187"/>
          </a:xfrm>
        </p:spPr>
        <p:txBody>
          <a:bodyPr/>
          <a:lstStyle/>
          <a:p>
            <a:r>
              <a:rPr lang="en-US" sz="2000" b="1" dirty="0"/>
              <a:t>Providing coverage </a:t>
            </a:r>
            <a:r>
              <a:rPr lang="en-US" sz="2000" dirty="0"/>
              <a:t>to benefit listed individuals/entities or targeted industry sectors, such as:</a:t>
            </a:r>
          </a:p>
          <a:p>
            <a:pPr lvl="1"/>
            <a:r>
              <a:rPr lang="en-US" sz="1800" dirty="0" smtClean="0"/>
              <a:t>directors </a:t>
            </a:r>
            <a:r>
              <a:rPr lang="en-US" sz="1800" dirty="0"/>
              <a:t>and officers liability</a:t>
            </a:r>
          </a:p>
          <a:p>
            <a:pPr lvl="1"/>
            <a:r>
              <a:rPr lang="en-US" sz="1800" dirty="0" smtClean="0"/>
              <a:t>marine </a:t>
            </a:r>
            <a:r>
              <a:rPr lang="en-US" sz="1800" dirty="0"/>
              <a:t>and marine cargo insurance</a:t>
            </a:r>
          </a:p>
          <a:p>
            <a:pPr lvl="1"/>
            <a:r>
              <a:rPr lang="en-US" sz="1800" dirty="0" smtClean="0"/>
              <a:t>international </a:t>
            </a:r>
            <a:r>
              <a:rPr lang="en-US" sz="1800" dirty="0"/>
              <a:t>transportation insurance</a:t>
            </a:r>
          </a:p>
          <a:p>
            <a:pPr lvl="1"/>
            <a:r>
              <a:rPr lang="en-US" sz="1800" dirty="0" smtClean="0"/>
              <a:t>export </a:t>
            </a:r>
            <a:r>
              <a:rPr lang="en-US" sz="1800" dirty="0"/>
              <a:t>credit insurance</a:t>
            </a:r>
          </a:p>
          <a:p>
            <a:pPr lvl="1"/>
            <a:r>
              <a:rPr lang="en-US" sz="1800" dirty="0" smtClean="0"/>
              <a:t>technical </a:t>
            </a:r>
            <a:r>
              <a:rPr lang="en-US" sz="1800" dirty="0"/>
              <a:t>insurance</a:t>
            </a:r>
          </a:p>
          <a:p>
            <a:pPr lvl="1"/>
            <a:r>
              <a:rPr lang="en-US" sz="1800" dirty="0" smtClean="0"/>
              <a:t>Offshore </a:t>
            </a:r>
            <a:r>
              <a:rPr lang="en-US" sz="1800" dirty="0"/>
              <a:t>construction (CAR)</a:t>
            </a:r>
          </a:p>
          <a:p>
            <a:r>
              <a:rPr lang="en-US" sz="2000" b="1" dirty="0" smtClean="0"/>
              <a:t>Providing </a:t>
            </a:r>
            <a:r>
              <a:rPr lang="en-US" sz="2000" b="1" dirty="0"/>
              <a:t>a service </a:t>
            </a:r>
            <a:r>
              <a:rPr lang="en-US" sz="2000" dirty="0"/>
              <a:t>(e.g., claims processing, risk management, actuarial etc.)</a:t>
            </a:r>
          </a:p>
          <a:p>
            <a:r>
              <a:rPr lang="en-US" sz="2000" b="1" dirty="0" smtClean="0"/>
              <a:t>Collecting </a:t>
            </a:r>
            <a:r>
              <a:rPr lang="en-US" sz="2000" b="1" dirty="0"/>
              <a:t>premiums</a:t>
            </a:r>
            <a:r>
              <a:rPr lang="en-US" sz="2000" dirty="0"/>
              <a:t> or </a:t>
            </a:r>
            <a:r>
              <a:rPr lang="en-US" sz="2000" b="1" dirty="0"/>
              <a:t>paying out claims</a:t>
            </a:r>
            <a:r>
              <a:rPr lang="en-US" sz="2000" dirty="0"/>
              <a:t> in relation to prohibited coverage</a:t>
            </a:r>
          </a:p>
          <a:p>
            <a:r>
              <a:rPr lang="en-US" sz="2000" b="1" dirty="0" smtClean="0"/>
              <a:t>Brokering</a:t>
            </a:r>
            <a:r>
              <a:rPr lang="en-US" sz="2000" dirty="0" smtClean="0"/>
              <a:t> </a:t>
            </a:r>
            <a:r>
              <a:rPr lang="en-US" sz="2000" dirty="0"/>
              <a:t>the coverage or facilitating a service or risk transfer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12692B-AD9D-467F-BCBE-8D6F42D822E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4368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228600"/>
            <a:ext cx="8212138" cy="554037"/>
          </a:xfrm>
        </p:spPr>
        <p:txBody>
          <a:bodyPr/>
          <a:lstStyle/>
          <a:p>
            <a:r>
              <a:rPr lang="en-US" sz="2800" dirty="0"/>
              <a:t>Particular Challenges For EU </a:t>
            </a:r>
            <a:r>
              <a:rPr lang="en-US" sz="2800" dirty="0" smtClean="0"/>
              <a:t>(Re)Insurers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219200"/>
            <a:ext cx="7581901" cy="4571999"/>
          </a:xfrm>
        </p:spPr>
        <p:txBody>
          <a:bodyPr/>
          <a:lstStyle/>
          <a:p>
            <a:r>
              <a:rPr lang="en-US" sz="2400" b="1" dirty="0"/>
              <a:t>Ultimate knowledge </a:t>
            </a:r>
            <a:r>
              <a:rPr lang="en-US" sz="2400" dirty="0"/>
              <a:t>of the named and effective (re)insured, their intermediaries, and other identifiable parties who benefit from cover</a:t>
            </a:r>
          </a:p>
          <a:p>
            <a:r>
              <a:rPr lang="en-US" sz="2400" b="1" dirty="0" smtClean="0"/>
              <a:t>Defining </a:t>
            </a:r>
            <a:r>
              <a:rPr lang="en-US" sz="2400" b="1" dirty="0"/>
              <a:t>the targeted entities </a:t>
            </a:r>
            <a:r>
              <a:rPr lang="en-US" sz="2400" dirty="0"/>
              <a:t>which are ultimately owned of controlled by other listed entities and persons</a:t>
            </a:r>
          </a:p>
          <a:p>
            <a:pPr lvl="1"/>
            <a:r>
              <a:rPr lang="en-US" sz="1800" dirty="0" smtClean="0"/>
              <a:t>Reluctance </a:t>
            </a:r>
            <a:r>
              <a:rPr lang="en-US" sz="1800" dirty="0"/>
              <a:t>of EU Regulations to provide an exhaustive list of all targeted entities</a:t>
            </a:r>
          </a:p>
          <a:p>
            <a:pPr lvl="1"/>
            <a:r>
              <a:rPr lang="en-US" sz="1800" dirty="0" smtClean="0"/>
              <a:t>ownership</a:t>
            </a:r>
            <a:r>
              <a:rPr lang="en-US" sz="1800" dirty="0"/>
              <a:t>: 50% of proprietary rights or majority interest</a:t>
            </a:r>
          </a:p>
          <a:p>
            <a:pPr lvl="1"/>
            <a:r>
              <a:rPr lang="en-US" sz="1800" dirty="0" smtClean="0"/>
              <a:t>control</a:t>
            </a:r>
            <a:r>
              <a:rPr lang="en-US" sz="1800" dirty="0"/>
              <a:t>: right to exercise certain powers</a:t>
            </a:r>
          </a:p>
          <a:p>
            <a:r>
              <a:rPr lang="en-US" sz="2400" b="1" dirty="0" smtClean="0"/>
              <a:t>Open </a:t>
            </a:r>
            <a:r>
              <a:rPr lang="en-US" sz="2400" b="1" dirty="0"/>
              <a:t>payment terms </a:t>
            </a:r>
            <a:r>
              <a:rPr lang="en-US" sz="2400" dirty="0"/>
              <a:t>v. extended credit or </a:t>
            </a:r>
            <a:r>
              <a:rPr lang="en-US" sz="2400" dirty="0" smtClean="0"/>
              <a:t>loans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12692B-AD9D-467F-BCBE-8D6F42D822E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6835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284163"/>
            <a:ext cx="8135937" cy="554037"/>
          </a:xfrm>
        </p:spPr>
        <p:txBody>
          <a:bodyPr/>
          <a:lstStyle/>
          <a:p>
            <a:r>
              <a:rPr lang="en-US" sz="2800" dirty="0"/>
              <a:t>Key Differences: EU and US Sanctions </a:t>
            </a:r>
            <a:r>
              <a:rPr lang="en-US" sz="2800" dirty="0" smtClean="0"/>
              <a:t>Regimes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12692B-AD9D-467F-BCBE-8D6F42D822EB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484077" y="1171766"/>
            <a:ext cx="4431324" cy="4822317"/>
          </a:xfrm>
        </p:spPr>
        <p:txBody>
          <a:bodyPr/>
          <a:lstStyle/>
          <a:p>
            <a:r>
              <a:rPr lang="en-US" sz="2000" dirty="0" smtClean="0"/>
              <a:t>EU </a:t>
            </a:r>
            <a:r>
              <a:rPr lang="en-US" sz="2000" dirty="0"/>
              <a:t>regime is more targeted against persons and not on a country wide basis </a:t>
            </a:r>
            <a:r>
              <a:rPr lang="en-US" sz="2000" dirty="0" smtClean="0"/>
              <a:t>(i.e., certain </a:t>
            </a:r>
            <a:r>
              <a:rPr lang="en-US" sz="2000" dirty="0"/>
              <a:t>sectors in Iran and Syria have been </a:t>
            </a:r>
            <a:r>
              <a:rPr lang="en-US" sz="2000" dirty="0" smtClean="0"/>
              <a:t>restricted)</a:t>
            </a:r>
            <a:endParaRPr lang="en-US" sz="2000" dirty="0"/>
          </a:p>
          <a:p>
            <a:r>
              <a:rPr lang="en-US" sz="2000" dirty="0" smtClean="0"/>
              <a:t>Civil </a:t>
            </a:r>
            <a:r>
              <a:rPr lang="en-US" sz="2000" dirty="0"/>
              <a:t>standard does not exist in EU </a:t>
            </a:r>
          </a:p>
          <a:p>
            <a:r>
              <a:rPr lang="en-US" sz="2000" dirty="0" smtClean="0"/>
              <a:t>EU </a:t>
            </a:r>
            <a:r>
              <a:rPr lang="en-US" sz="2000" dirty="0"/>
              <a:t>enforcement is left to Member States – not as vigorous enforcement as seen in US</a:t>
            </a:r>
          </a:p>
          <a:p>
            <a:r>
              <a:rPr lang="en-US" sz="2000" dirty="0"/>
              <a:t>No real EU corollary to US approach seeking to deny US markets to foreign persons undertaking certain actions </a:t>
            </a:r>
            <a:r>
              <a:rPr lang="en-US" sz="2000" dirty="0" smtClean="0"/>
              <a:t>related to Iran </a:t>
            </a:r>
            <a:r>
              <a:rPr lang="en-US" sz="2000" dirty="0"/>
              <a:t>and Syria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2207" y="1143000"/>
            <a:ext cx="3875637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 defTabSz="457200" eaLnBrk="1" hangingPunct="1">
              <a:spcBef>
                <a:spcPts val="1200"/>
              </a:spcBef>
              <a:spcAft>
                <a:spcPts val="0"/>
              </a:spcAft>
              <a:buClr>
                <a:srgbClr val="971B2F"/>
              </a:buClr>
              <a:buFont typeface="Wingdings" pitchFamily="2" charset="2"/>
              <a:buChar char="§"/>
            </a:pPr>
            <a: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ea typeface="Arial Unicode MS" pitchFamily="34" charset="-128"/>
                <a:cs typeface="Arial Unicode MS" pitchFamily="34" charset="-128"/>
              </a:rPr>
              <a:t>US regime is more comprehensive regarding certain countries and blocked persons (i.e., generally all business is restricted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ea typeface="Arial Unicode MS" pitchFamily="34" charset="-128"/>
                <a:cs typeface="Arial Unicode MS" pitchFamily="34" charset="-128"/>
              </a:rPr>
              <a:t>)</a:t>
            </a:r>
          </a:p>
          <a:p>
            <a:pPr marL="228600" lvl="0" indent="-228600" defTabSz="457200" eaLnBrk="1" hangingPunct="1">
              <a:spcBef>
                <a:spcPts val="1200"/>
              </a:spcBef>
              <a:spcAft>
                <a:spcPts val="0"/>
              </a:spcAft>
              <a:buClr>
                <a:srgbClr val="971B2F"/>
              </a:buClr>
              <a:buFont typeface="Wingdings" pitchFamily="2" charset="2"/>
              <a:buChar char="§"/>
            </a:pPr>
            <a: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ea typeface="Arial Unicode MS" pitchFamily="34" charset="-128"/>
                <a:cs typeface="Arial Unicode MS" pitchFamily="34" charset="-128"/>
              </a:rPr>
              <a:t>US federal/state governments can enforce high penalties against actions undertaken willfully (criminal) or with no intent (civil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ea typeface="Arial Unicode MS" pitchFamily="34" charset="-128"/>
                <a:cs typeface="Arial Unicode MS" pitchFamily="34" charset="-128"/>
              </a:rPr>
              <a:t>)</a:t>
            </a:r>
          </a:p>
          <a:p>
            <a:pPr marL="228600" lvl="0" indent="-228600" defTabSz="457200" eaLnBrk="1" hangingPunct="1">
              <a:spcBef>
                <a:spcPts val="1200"/>
              </a:spcBef>
              <a:spcAft>
                <a:spcPts val="0"/>
              </a:spcAft>
              <a:buClr>
                <a:srgbClr val="971B2F"/>
              </a:buClr>
              <a:buFont typeface="Wingdings" pitchFamily="2" charset="2"/>
              <a:buChar char="§"/>
            </a:pPr>
            <a: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ea typeface="Arial Unicode MS" pitchFamily="34" charset="-128"/>
                <a:cs typeface="Arial Unicode MS" pitchFamily="34" charset="-128"/>
              </a:rPr>
              <a:t>Non-US persons have received significant penalties for allegedly violating US sanctions for conduct primarily undertaken outside 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ea typeface="Arial Unicode MS" pitchFamily="34" charset="-128"/>
                <a:cs typeface="Arial Unicode MS" pitchFamily="34" charset="-128"/>
              </a:rPr>
              <a:t>US</a:t>
            </a:r>
          </a:p>
          <a:p>
            <a:pPr marL="228600" lvl="0" indent="-228600" defTabSz="457200" eaLnBrk="1" hangingPunct="1">
              <a:spcBef>
                <a:spcPts val="1200"/>
              </a:spcBef>
              <a:spcAft>
                <a:spcPts val="0"/>
              </a:spcAft>
              <a:buClr>
                <a:srgbClr val="971B2F"/>
              </a:buClr>
              <a:buFont typeface="Wingdings" pitchFamily="2" charset="2"/>
              <a:buChar char="§"/>
            </a:pPr>
            <a:endParaRPr lang="en-US" sz="2000" dirty="0">
              <a:solidFill>
                <a:prstClr val="black"/>
              </a:solidFill>
              <a:latin typeface="Calibri" panose="020F0502020204030204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9" name="Picture 2" descr="C:\Users\vfischer\AppData\Local\Microsoft\Windows\Temporary Internet Files\Content.IE5\OBMBHX05\american-flag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23829"/>
            <a:ext cx="304800" cy="216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vfischer\AppData\Local\Microsoft\Windows\Temporary Internet Files\Content.IE5\OBMBHX05\american-flag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907632"/>
            <a:ext cx="304800" cy="216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vfischer\AppData\Local\Microsoft\Windows\Temporary Internet Files\Content.IE5\OBMBHX05\american-flag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84032"/>
            <a:ext cx="304800" cy="216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C:\Users\vfischer\AppData\Local\Microsoft\Windows\Temporary Internet Files\Content.IE5\AE8I328Y\europe-flag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7844" y="1223829"/>
            <a:ext cx="381000" cy="253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C:\Users\vfischer\AppData\Local\Microsoft\Windows\Temporary Internet Files\Content.IE5\AE8I328Y\europe-flag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565558"/>
            <a:ext cx="381000" cy="253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vfischer\AppData\Local\Microsoft\Windows\Temporary Internet Files\Content.IE5\AE8I328Y\europe-flag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022758"/>
            <a:ext cx="381000" cy="253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vfischer\AppData\Local\Microsoft\Windows\Temporary Internet Files\Content.IE5\AE8I328Y\europe-flag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4089558"/>
            <a:ext cx="381000" cy="253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0966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284163"/>
            <a:ext cx="8288338" cy="477837"/>
          </a:xfrm>
        </p:spPr>
        <p:txBody>
          <a:bodyPr/>
          <a:lstStyle/>
          <a:p>
            <a:r>
              <a:rPr lang="en-US" sz="2800" dirty="0"/>
              <a:t>Four Basic Types of US </a:t>
            </a:r>
            <a:r>
              <a:rPr lang="en-US" sz="2800" dirty="0" smtClean="0"/>
              <a:t>Sanctions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12692B-AD9D-467F-BCBE-8D6F42D822EB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90599" y="5029199"/>
            <a:ext cx="6934200" cy="99060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6" name="Rectangle 5"/>
          <p:cNvSpPr/>
          <p:nvPr/>
        </p:nvSpPr>
        <p:spPr>
          <a:xfrm>
            <a:off x="990599" y="2209800"/>
            <a:ext cx="6934201" cy="13716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7" name="Rectangle 6"/>
          <p:cNvSpPr/>
          <p:nvPr/>
        </p:nvSpPr>
        <p:spPr>
          <a:xfrm>
            <a:off x="990600" y="1038314"/>
            <a:ext cx="6934200" cy="101908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8" name="Rectangle 7"/>
          <p:cNvSpPr/>
          <p:nvPr/>
        </p:nvSpPr>
        <p:spPr>
          <a:xfrm>
            <a:off x="990599" y="3733800"/>
            <a:ext cx="6934200" cy="1143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779462" y="1121283"/>
            <a:ext cx="7907338" cy="4822317"/>
          </a:xfrm>
        </p:spPr>
        <p:txBody>
          <a:bodyPr/>
          <a:lstStyle/>
          <a:p>
            <a:pPr marL="342900" indent="-342900">
              <a:buClr>
                <a:schemeClr val="bg1"/>
              </a:buClr>
              <a:buFont typeface="+mj-lt"/>
              <a:buAutoNum type="arabicPeriod"/>
            </a:pPr>
            <a:r>
              <a:rPr lang="en-US" sz="1800" b="1" dirty="0" smtClean="0"/>
              <a:t>Comprehensive Sanctions</a:t>
            </a:r>
          </a:p>
          <a:p>
            <a:pPr lvl="2"/>
            <a:r>
              <a:rPr lang="en-US" sz="1400" dirty="0" smtClean="0"/>
              <a:t>Very broad restrictions against a country, government, and its nationals</a:t>
            </a:r>
          </a:p>
          <a:p>
            <a:pPr lvl="2"/>
            <a:r>
              <a:rPr lang="en-US" sz="1400" dirty="0" smtClean="0"/>
              <a:t>Currently: Cuba, Iran, Sudan, Syria, and Crimea region of Ukraine</a:t>
            </a:r>
          </a:p>
          <a:p>
            <a:pPr lvl="1"/>
            <a:endParaRPr lang="en-US" sz="1600" dirty="0" smtClean="0"/>
          </a:p>
          <a:p>
            <a:pPr marL="342900" indent="-342900">
              <a:spcBef>
                <a:spcPts val="0"/>
              </a:spcBef>
              <a:buClr>
                <a:schemeClr val="bg1"/>
              </a:buClr>
              <a:buFont typeface="+mj-lt"/>
              <a:buAutoNum type="arabicPeriod"/>
            </a:pPr>
            <a:r>
              <a:rPr lang="en-US" sz="1800" b="1" dirty="0" smtClean="0"/>
              <a:t>Targeted Country or Regime-Related</a:t>
            </a:r>
          </a:p>
          <a:p>
            <a:pPr lvl="2"/>
            <a:r>
              <a:rPr lang="en-US" sz="1400" dirty="0" smtClean="0"/>
              <a:t>The entire country is not prohibited, but certain persons/government officials are</a:t>
            </a:r>
          </a:p>
          <a:p>
            <a:pPr lvl="2"/>
            <a:r>
              <a:rPr lang="en-US" sz="1400" dirty="0" smtClean="0"/>
              <a:t>Often related to violence, human rights abuses, and other destabilizing acts</a:t>
            </a:r>
          </a:p>
          <a:p>
            <a:pPr lvl="2"/>
            <a:r>
              <a:rPr lang="en-US" sz="1400" dirty="0" smtClean="0"/>
              <a:t>A hybrid regime applies to Russia</a:t>
            </a:r>
          </a:p>
          <a:p>
            <a:pPr marL="228600" lvl="1" indent="0">
              <a:buNone/>
            </a:pPr>
            <a:endParaRPr lang="en-US" sz="1600" dirty="0" smtClean="0"/>
          </a:p>
          <a:p>
            <a:pPr marL="342900" indent="-342900">
              <a:spcBef>
                <a:spcPts val="0"/>
              </a:spcBef>
              <a:buClr>
                <a:schemeClr val="bg1"/>
              </a:buClr>
              <a:buFont typeface="+mj-lt"/>
              <a:buAutoNum type="arabicPeriod"/>
            </a:pPr>
            <a:r>
              <a:rPr lang="en-US" sz="1800" b="1" dirty="0" smtClean="0"/>
              <a:t>Targeted Activities or Issues-related</a:t>
            </a:r>
          </a:p>
          <a:p>
            <a:pPr lvl="2"/>
            <a:r>
              <a:rPr lang="en-US" sz="1400" dirty="0" smtClean="0"/>
              <a:t>Restricts persons, organizations and entities for certain reasons/issues</a:t>
            </a:r>
          </a:p>
          <a:p>
            <a:pPr lvl="2"/>
            <a:r>
              <a:rPr lang="en-US" sz="1400" dirty="0" smtClean="0"/>
              <a:t>Can relate to terrorism, weapons proliferation, narco-trafficking, transnational criminal organizations, human rights abusers, etc.</a:t>
            </a:r>
          </a:p>
          <a:p>
            <a:pPr marL="228600" lvl="1" indent="0">
              <a:buNone/>
            </a:pPr>
            <a:endParaRPr lang="en-US" sz="1050" dirty="0"/>
          </a:p>
          <a:p>
            <a:pPr marL="342900" indent="-342900">
              <a:spcBef>
                <a:spcPts val="0"/>
              </a:spcBef>
              <a:buClr>
                <a:schemeClr val="bg1"/>
              </a:buClr>
              <a:buFont typeface="+mj-lt"/>
              <a:buAutoNum type="arabicPeriod"/>
            </a:pPr>
            <a:r>
              <a:rPr lang="en-US" sz="1800" b="1" dirty="0" smtClean="0"/>
              <a:t>Secondary Sanctions</a:t>
            </a:r>
            <a:endParaRPr lang="en-US" sz="1800" b="1" dirty="0"/>
          </a:p>
          <a:p>
            <a:pPr lvl="2"/>
            <a:r>
              <a:rPr lang="en-US" sz="1400" dirty="0"/>
              <a:t>Restricts </a:t>
            </a:r>
            <a:r>
              <a:rPr lang="en-US" sz="1400" dirty="0" smtClean="0"/>
              <a:t>activities of </a:t>
            </a:r>
            <a:r>
              <a:rPr lang="en-US" sz="1400" u="sng" dirty="0" smtClean="0"/>
              <a:t>non</a:t>
            </a:r>
            <a:r>
              <a:rPr lang="en-US" sz="1400" dirty="0" smtClean="0"/>
              <a:t>-US persons</a:t>
            </a:r>
          </a:p>
          <a:p>
            <a:pPr lvl="2"/>
            <a:r>
              <a:rPr lang="en-US" sz="1400" dirty="0" smtClean="0"/>
              <a:t>Currently: Iran, Russia (certain sectors), Syria (limited extent)</a:t>
            </a:r>
            <a:endParaRPr lang="en-US" sz="1400" dirty="0"/>
          </a:p>
          <a:p>
            <a:pPr marL="228600" lvl="1" indent="0">
              <a:buNone/>
            </a:pP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0071949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284163"/>
            <a:ext cx="8135937" cy="554037"/>
          </a:xfrm>
        </p:spPr>
        <p:txBody>
          <a:bodyPr/>
          <a:lstStyle/>
          <a:p>
            <a:r>
              <a:rPr lang="en-US" sz="2800" dirty="0" smtClean="0"/>
              <a:t>Who must comply with US “Primary” Sanctions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295400"/>
            <a:ext cx="7581901" cy="4120070"/>
          </a:xfrm>
        </p:spPr>
        <p:txBody>
          <a:bodyPr/>
          <a:lstStyle/>
          <a:p>
            <a:r>
              <a:rPr lang="en-US" dirty="0"/>
              <a:t>US </a:t>
            </a:r>
            <a:r>
              <a:rPr lang="en-US" dirty="0" smtClean="0"/>
              <a:t>“primary” </a:t>
            </a:r>
            <a:r>
              <a:rPr lang="en-US" dirty="0"/>
              <a:t>sanctions apply </a:t>
            </a:r>
            <a:r>
              <a:rPr lang="en-US" dirty="0" smtClean="0"/>
              <a:t>to:</a:t>
            </a:r>
          </a:p>
          <a:p>
            <a:pPr lvl="1"/>
            <a:r>
              <a:rPr lang="en-US" dirty="0"/>
              <a:t>US citizens and permanent residents, wherever located (including abroad)</a:t>
            </a:r>
          </a:p>
          <a:p>
            <a:pPr lvl="1"/>
            <a:r>
              <a:rPr lang="en-US" dirty="0"/>
              <a:t>All persons in the United States (e.g., non-US persons visiting/working temporarily)</a:t>
            </a:r>
          </a:p>
          <a:p>
            <a:pPr lvl="1"/>
            <a:r>
              <a:rPr lang="en-US" dirty="0"/>
              <a:t>All businesses or organizations located in the United States and their foreign (non-US) branch offices </a:t>
            </a:r>
          </a:p>
          <a:p>
            <a:pPr lvl="1"/>
            <a:r>
              <a:rPr lang="en-US" dirty="0"/>
              <a:t>Foreign (non-US) subsidiaries of US organizations relating to trade with Cuba and </a:t>
            </a:r>
            <a:r>
              <a:rPr lang="en-US" dirty="0" smtClean="0"/>
              <a:t>Iran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12692B-AD9D-467F-BCBE-8D6F42D822EB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9329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284163"/>
            <a:ext cx="8288338" cy="782637"/>
          </a:xfrm>
        </p:spPr>
        <p:txBody>
          <a:bodyPr/>
          <a:lstStyle/>
          <a:p>
            <a:r>
              <a:rPr lang="en-US" sz="2800" dirty="0" smtClean="0"/>
              <a:t>Who must comply with US “Secondary” Sanctions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371600"/>
            <a:ext cx="7581901" cy="4043870"/>
          </a:xfrm>
        </p:spPr>
        <p:txBody>
          <a:bodyPr/>
          <a:lstStyle/>
          <a:p>
            <a:r>
              <a:rPr lang="en-US" dirty="0"/>
              <a:t>“Secondary” sanctions explicitly apply to </a:t>
            </a:r>
            <a:r>
              <a:rPr lang="en-US" b="1" dirty="0"/>
              <a:t>non-US persons</a:t>
            </a:r>
          </a:p>
          <a:p>
            <a:pPr lvl="1"/>
            <a:r>
              <a:rPr lang="en-US" dirty="0"/>
              <a:t>Seek to restrict non-US persons from engaging in certain types of business with certain sanctioned countries (currently Iran and Russia, and to a lesser extent Syria)</a:t>
            </a:r>
          </a:p>
          <a:p>
            <a:pPr lvl="1"/>
            <a:r>
              <a:rPr lang="en-US" dirty="0"/>
              <a:t>Enforced by US State Department, in consultation with </a:t>
            </a:r>
            <a:r>
              <a:rPr lang="en-US" dirty="0" smtClean="0"/>
              <a:t>OFAC</a:t>
            </a:r>
          </a:p>
          <a:p>
            <a:r>
              <a:rPr lang="en-US" dirty="0"/>
              <a:t>Non-US financial institutions have been subject to significant civil and criminal enforcement actions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12692B-AD9D-467F-BCBE-8D6F42D822EB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9280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General Restrictions on US </a:t>
            </a:r>
            <a:r>
              <a:rPr lang="en-US" sz="2800" dirty="0" smtClean="0"/>
              <a:t>persons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12692B-AD9D-467F-BCBE-8D6F42D822EB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286000"/>
            <a:ext cx="3048000" cy="1875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143000"/>
            <a:ext cx="5029200" cy="5333999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spcAft>
                <a:spcPct val="0"/>
              </a:spcAft>
              <a:buClr>
                <a:schemeClr val="bg1"/>
              </a:buClr>
            </a:pPr>
            <a:r>
              <a:rPr lang="en-US" altLang="en-US" sz="2000" dirty="0" smtClean="0"/>
              <a:t/>
            </a:r>
            <a:br>
              <a:rPr lang="en-US" altLang="en-US" sz="2000" dirty="0" smtClean="0"/>
            </a:br>
            <a:r>
              <a:rPr lang="en-US" altLang="en-US" sz="2000" dirty="0" smtClean="0"/>
              <a:t>US person are prohibited from exporting, reexporting, and transshipping – directly or indirectly – to </a:t>
            </a:r>
            <a:r>
              <a:rPr lang="en-US" altLang="en-US" sz="2000" dirty="0"/>
              <a:t>a sanctioned country, government, or </a:t>
            </a:r>
            <a:r>
              <a:rPr lang="en-US" altLang="en-US" sz="2000" dirty="0" smtClean="0"/>
              <a:t>person:</a:t>
            </a:r>
          </a:p>
          <a:p>
            <a:pPr marL="914400" lvl="1" indent="-457200">
              <a:lnSpc>
                <a:spcPct val="80000"/>
              </a:lnSpc>
            </a:pPr>
            <a:r>
              <a:rPr lang="en-US" altLang="en-US" sz="1800" dirty="0" smtClean="0"/>
              <a:t>Goods (e.g., commodities, materials, equipment, etc.) </a:t>
            </a:r>
          </a:p>
          <a:p>
            <a:pPr marL="914400" lvl="1" indent="-457200">
              <a:lnSpc>
                <a:spcPct val="80000"/>
              </a:lnSpc>
            </a:pPr>
            <a:r>
              <a:rPr lang="en-US" altLang="en-US" sz="1800" dirty="0"/>
              <a:t>T</a:t>
            </a:r>
            <a:r>
              <a:rPr lang="en-US" altLang="en-US" sz="1800" dirty="0" smtClean="0"/>
              <a:t>echnology or software</a:t>
            </a:r>
          </a:p>
          <a:p>
            <a:pPr marL="914400" lvl="1" indent="-457200">
              <a:lnSpc>
                <a:spcPct val="80000"/>
              </a:lnSpc>
            </a:pPr>
            <a:r>
              <a:rPr lang="en-US" altLang="en-US" sz="1800" dirty="0" smtClean="0"/>
              <a:t>Services (can include know-how </a:t>
            </a:r>
            <a:r>
              <a:rPr lang="en-US" altLang="en-US" sz="1800" dirty="0"/>
              <a:t>and technical </a:t>
            </a:r>
            <a:r>
              <a:rPr lang="en-US" altLang="en-US" sz="1800" dirty="0" smtClean="0"/>
              <a:t>assistance)</a:t>
            </a:r>
            <a:br>
              <a:rPr lang="en-US" altLang="en-US" sz="1800" dirty="0" smtClean="0"/>
            </a:br>
            <a:endParaRPr lang="en-US" altLang="en-US" sz="1800" dirty="0" smtClean="0"/>
          </a:p>
          <a:p>
            <a:pPr marL="457200" indent="-457200">
              <a:lnSpc>
                <a:spcPct val="80000"/>
              </a:lnSpc>
              <a:spcAft>
                <a:spcPct val="0"/>
              </a:spcAft>
              <a:buClr>
                <a:schemeClr val="bg1"/>
              </a:buClr>
            </a:pPr>
            <a:r>
              <a:rPr lang="en-US" altLang="en-US" sz="2000" dirty="0"/>
              <a:t>Financial transactions or funds transfers (or brokering such transactions</a:t>
            </a:r>
            <a:r>
              <a:rPr lang="en-US" altLang="en-US" sz="2000" dirty="0" smtClean="0"/>
              <a:t>)</a:t>
            </a:r>
          </a:p>
          <a:p>
            <a:pPr marL="457200" indent="-457200">
              <a:lnSpc>
                <a:spcPct val="80000"/>
              </a:lnSpc>
              <a:spcAft>
                <a:spcPct val="0"/>
              </a:spcAft>
              <a:buClr>
                <a:schemeClr val="bg1"/>
              </a:buClr>
            </a:pPr>
            <a:r>
              <a:rPr lang="en-US" altLang="en-US" sz="2000" dirty="0" smtClean="0"/>
              <a:t>Most sanctions also prohibit </a:t>
            </a:r>
            <a:r>
              <a:rPr lang="en-US" altLang="en-US" sz="2000" i="1" dirty="0" smtClean="0"/>
              <a:t>reexportation</a:t>
            </a:r>
            <a:r>
              <a:rPr lang="en-US" altLang="en-US" sz="2000" dirty="0" smtClean="0"/>
              <a:t> by </a:t>
            </a:r>
            <a:r>
              <a:rPr lang="en-US" altLang="en-US" sz="2000" i="1" dirty="0" smtClean="0"/>
              <a:t>foreign </a:t>
            </a:r>
            <a:r>
              <a:rPr lang="en-US" altLang="en-US" sz="2000" dirty="0" smtClean="0"/>
              <a:t>persons to sanctioned countries of most US-origin goods, software, or technology</a:t>
            </a: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5905500" y="2971800"/>
            <a:ext cx="3124200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 eaLnBrk="1" hangingPunct="1">
              <a:lnSpc>
                <a:spcPct val="80000"/>
              </a:lnSpc>
              <a:spcBef>
                <a:spcPts val="1200"/>
              </a:spcBef>
              <a:buClr>
                <a:srgbClr val="971B2F"/>
              </a:buClr>
            </a:pPr>
            <a:r>
              <a:rPr lang="en-US" altLang="en-US" sz="1800" dirty="0">
                <a:solidFill>
                  <a:prstClr val="black"/>
                </a:solidFill>
                <a:latin typeface="Arial"/>
                <a:ea typeface="Arial Unicode MS" pitchFamily="34" charset="-128"/>
                <a:cs typeface="Arial Unicode MS" pitchFamily="34" charset="-128"/>
              </a:rPr>
              <a:t>License exceptions, </a:t>
            </a:r>
            <a:r>
              <a:rPr lang="en-US" altLang="en-US" sz="1800" dirty="0" smtClean="0">
                <a:solidFill>
                  <a:prstClr val="black"/>
                </a:solidFill>
                <a:latin typeface="Arial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altLang="en-US" sz="1800" dirty="0" smtClean="0">
                <a:solidFill>
                  <a:prstClr val="black"/>
                </a:solidFill>
                <a:latin typeface="Arial"/>
                <a:ea typeface="Arial Unicode MS" pitchFamily="34" charset="-128"/>
                <a:cs typeface="Arial Unicode MS" pitchFamily="34" charset="-128"/>
              </a:rPr>
            </a:br>
            <a:r>
              <a:rPr lang="en-US" altLang="en-US" sz="1800" dirty="0" smtClean="0">
                <a:solidFill>
                  <a:prstClr val="black"/>
                </a:solidFill>
                <a:latin typeface="Arial"/>
                <a:ea typeface="Arial Unicode MS" pitchFamily="34" charset="-128"/>
                <a:cs typeface="Arial Unicode MS" pitchFamily="34" charset="-128"/>
              </a:rPr>
              <a:t>general licenses or </a:t>
            </a:r>
            <a:r>
              <a:rPr lang="en-US" altLang="en-US" sz="1800" dirty="0">
                <a:solidFill>
                  <a:prstClr val="black"/>
                </a:solidFill>
                <a:latin typeface="Arial"/>
                <a:ea typeface="Arial Unicode MS" pitchFamily="34" charset="-128"/>
                <a:cs typeface="Arial Unicode MS" pitchFamily="34" charset="-128"/>
              </a:rPr>
              <a:t>specific </a:t>
            </a:r>
            <a:r>
              <a:rPr lang="en-US" altLang="en-US" sz="1800" dirty="0" smtClean="0">
                <a:solidFill>
                  <a:prstClr val="black"/>
                </a:solidFill>
                <a:latin typeface="Arial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altLang="en-US" sz="1800" dirty="0" smtClean="0">
                <a:solidFill>
                  <a:prstClr val="black"/>
                </a:solidFill>
                <a:latin typeface="Arial"/>
                <a:ea typeface="Arial Unicode MS" pitchFamily="34" charset="-128"/>
                <a:cs typeface="Arial Unicode MS" pitchFamily="34" charset="-128"/>
              </a:rPr>
            </a:br>
            <a:r>
              <a:rPr lang="en-US" altLang="en-US" sz="1800" dirty="0" smtClean="0">
                <a:solidFill>
                  <a:prstClr val="black"/>
                </a:solidFill>
                <a:latin typeface="Arial"/>
                <a:ea typeface="Arial Unicode MS" pitchFamily="34" charset="-128"/>
                <a:cs typeface="Arial Unicode MS" pitchFamily="34" charset="-128"/>
              </a:rPr>
              <a:t>licenses may </a:t>
            </a:r>
            <a:r>
              <a:rPr lang="en-US" altLang="en-US" sz="1800" dirty="0">
                <a:solidFill>
                  <a:prstClr val="black"/>
                </a:solidFill>
                <a:latin typeface="Arial"/>
                <a:ea typeface="Arial Unicode MS" pitchFamily="34" charset="-128"/>
                <a:cs typeface="Arial Unicode MS" pitchFamily="34" charset="-128"/>
              </a:rPr>
              <a:t>be available</a:t>
            </a:r>
          </a:p>
        </p:txBody>
      </p:sp>
      <p:pic>
        <p:nvPicPr>
          <p:cNvPr id="8" name="Picture 3" descr="C:\Users\vfischer\AppData\Local\Microsoft\Windows\Temporary Internet Files\Content.IE5\0SIYS1HH\1024px-Red_x.svg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284" y="4038599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vfischer\AppData\Local\Microsoft\Windows\Temporary Internet Files\Content.IE5\0SIYS1HH\1024px-Red_x.svg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371599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vfischer\AppData\Local\Microsoft\Windows\Temporary Internet Files\Content.IE5\0SIYS1HH\1024px-Red_x.svg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284" y="4724399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59607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Specially-Designated Nationals (SDNs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066801"/>
            <a:ext cx="7581901" cy="4648200"/>
          </a:xfrm>
        </p:spPr>
        <p:txBody>
          <a:bodyPr/>
          <a:lstStyle/>
          <a:p>
            <a:pPr marL="457200" indent="-457200">
              <a:spcAft>
                <a:spcPct val="0"/>
              </a:spcAft>
            </a:pPr>
            <a:r>
              <a:rPr lang="en-US" altLang="en-US" sz="2200" dirty="0"/>
              <a:t>Cannot engage in transactions or dealings with persons designated as SDNs, or otherwise deal in “property or interests in property” of SDNs</a:t>
            </a:r>
          </a:p>
          <a:p>
            <a:pPr marL="457200" indent="-457200">
              <a:spcAft>
                <a:spcPct val="0"/>
              </a:spcAft>
            </a:pPr>
            <a:r>
              <a:rPr lang="en-US" altLang="en-US" sz="2200" dirty="0"/>
              <a:t>SDN list published on OFAC website, as well as archived changes, currently with over 6000 names (http://www.treas.gov/offices/enforcement/ofac/sdn/) </a:t>
            </a:r>
          </a:p>
          <a:p>
            <a:pPr marL="457200" indent="-457200">
              <a:spcAft>
                <a:spcPct val="0"/>
              </a:spcAft>
            </a:pPr>
            <a:r>
              <a:rPr lang="en-US" altLang="en-US" sz="2200" dirty="0"/>
              <a:t>In general, SDN property that comes under control of US persons must be blocked, held in interest-bearing accounts, and reported to OFAC within 10 days</a:t>
            </a:r>
          </a:p>
          <a:p>
            <a:pPr marL="457200" indent="-457200">
              <a:spcAft>
                <a:spcPct val="0"/>
              </a:spcAft>
            </a:pPr>
            <a:r>
              <a:rPr lang="en-US" altLang="en-US" sz="2200" dirty="0"/>
              <a:t>Any entity owned or controlled 50% or more by a SDN, but not specifically designated by OFAC, is deemed  to be blocked</a:t>
            </a:r>
          </a:p>
          <a:p>
            <a:pPr marL="457200" indent="-457200">
              <a:spcAft>
                <a:spcPct val="0"/>
              </a:spcAft>
            </a:pPr>
            <a:r>
              <a:rPr lang="en-US" altLang="en-US" sz="2200" dirty="0"/>
              <a:t>Cannot provide material, financial, or technical support to </a:t>
            </a:r>
            <a:r>
              <a:rPr lang="en-US" altLang="en-US" sz="2200" dirty="0" smtClean="0"/>
              <a:t>SDNs</a:t>
            </a:r>
            <a:endParaRPr lang="en-US" alt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12692B-AD9D-467F-BCBE-8D6F42D822EB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2550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284163"/>
            <a:ext cx="8288338" cy="477837"/>
          </a:xfrm>
        </p:spPr>
        <p:txBody>
          <a:bodyPr/>
          <a:lstStyle/>
          <a:p>
            <a:r>
              <a:rPr lang="en-US" sz="2800" dirty="0" smtClean="0"/>
              <a:t>US Enforcement Actions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447800"/>
            <a:ext cx="7581901" cy="4419599"/>
          </a:xfrm>
        </p:spPr>
        <p:txBody>
          <a:bodyPr/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000000"/>
                </a:solidFill>
              </a:rPr>
              <a:t>OFAC investigations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000000"/>
                </a:solidFill>
              </a:rPr>
              <a:t>DOJ criminal enforcement actions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000000"/>
                </a:solidFill>
              </a:rPr>
              <a:t>State enforcement actions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endParaRPr lang="en-US" dirty="0">
              <a:solidFill>
                <a:srgbClr val="000000"/>
              </a:solidFill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000000"/>
                </a:solidFill>
              </a:rPr>
              <a:t>Notable Enforcement actions against non-US persons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12692B-AD9D-467F-BCBE-8D6F42D822EB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533400" y="3810000"/>
            <a:ext cx="457200" cy="381000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476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Agenda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371600"/>
            <a:ext cx="7581901" cy="404387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Overview of general EU sanctions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Overview of EU sanctions specific to (re)insurance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US sanctions overview and enforcement</a:t>
            </a:r>
          </a:p>
          <a:p>
            <a:pPr>
              <a:spcAft>
                <a:spcPts val="600"/>
              </a:spcAft>
            </a:pPr>
            <a:r>
              <a:rPr lang="fr-BE" dirty="0" smtClean="0"/>
              <a:t>US and EU sanctions relief to Iran (JCPOA)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Due diligence and risk mitigation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12692B-AD9D-467F-BCBE-8D6F42D822E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3421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284163"/>
            <a:ext cx="8288338" cy="477837"/>
          </a:xfrm>
        </p:spPr>
        <p:txBody>
          <a:bodyPr/>
          <a:lstStyle/>
          <a:p>
            <a:r>
              <a:rPr lang="en-US" sz="2800" dirty="0"/>
              <a:t>Schlumberger Settlement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066801"/>
            <a:ext cx="7581901" cy="4876799"/>
          </a:xfrm>
        </p:spPr>
        <p:txBody>
          <a:bodyPr/>
          <a:lstStyle/>
          <a:p>
            <a:pPr lvl="0"/>
            <a:r>
              <a:rPr lang="en-US" sz="2000" b="1" dirty="0"/>
              <a:t>Schlumberger Oilfield Holdings Ltd. </a:t>
            </a:r>
            <a:r>
              <a:rPr lang="en-US" sz="2000" dirty="0"/>
              <a:t>(SOHL) – BVI company</a:t>
            </a:r>
          </a:p>
          <a:p>
            <a:pPr lvl="1"/>
            <a:r>
              <a:rPr lang="en-US" sz="1800" dirty="0"/>
              <a:t>Schlumberger Drilling &amp; Measurements (D&amp;M), a Texas-based business unit of parent company Schlumberger Ltd., provided services to customers in Iran and Sudan through SOHL’s non-US subsidiaries</a:t>
            </a:r>
          </a:p>
          <a:p>
            <a:pPr lvl="1"/>
            <a:r>
              <a:rPr lang="en-US" sz="1800" dirty="0"/>
              <a:t>D&amp;M employees in the United States:</a:t>
            </a:r>
          </a:p>
          <a:p>
            <a:pPr lvl="2"/>
            <a:r>
              <a:rPr lang="en-US" sz="1600" dirty="0"/>
              <a:t>Approved capital expenditures to manufacture and purchase equipment for Iran and Sudan.  </a:t>
            </a:r>
          </a:p>
          <a:p>
            <a:pPr lvl="2"/>
            <a:r>
              <a:rPr lang="en-US" sz="1600" dirty="0"/>
              <a:t>Made business decisions relating specifically to Iran and Sudan</a:t>
            </a:r>
          </a:p>
          <a:p>
            <a:pPr lvl="2"/>
            <a:r>
              <a:rPr lang="en-US" sz="1600" dirty="0"/>
              <a:t>Provided technical services for equipment in Iran and Sudan</a:t>
            </a:r>
          </a:p>
          <a:p>
            <a:pPr lvl="1"/>
            <a:r>
              <a:rPr lang="en-US" sz="1800" b="1" dirty="0"/>
              <a:t>D&amp;M employees considered “US persons” when located in the United States, even if non-US citizens</a:t>
            </a:r>
          </a:p>
          <a:p>
            <a:pPr lvl="1"/>
            <a:r>
              <a:rPr lang="en-US" sz="1800" dirty="0"/>
              <a:t>SOHL charged with conspiring with D&amp;M to violate sanctions laws</a:t>
            </a:r>
          </a:p>
          <a:p>
            <a:pPr lvl="1"/>
            <a:r>
              <a:rPr lang="en-US" sz="1800" dirty="0"/>
              <a:t>Broad jurisdictional reach of criminal conspiracy statute</a:t>
            </a:r>
          </a:p>
          <a:p>
            <a:pPr lvl="1"/>
            <a:r>
              <a:rPr lang="en-US" sz="1800" dirty="0"/>
              <a:t>$232.7 million settlement with DOJ and BIS: $77.6 million forfeiture, $155.1 million criminal </a:t>
            </a:r>
            <a:r>
              <a:rPr lang="en-US" sz="1800" dirty="0" smtClean="0"/>
              <a:t>fine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12692B-AD9D-467F-BCBE-8D6F42D822EB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8177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284163"/>
            <a:ext cx="8288338" cy="477837"/>
          </a:xfrm>
        </p:spPr>
        <p:txBody>
          <a:bodyPr/>
          <a:lstStyle/>
          <a:p>
            <a:r>
              <a:rPr lang="en-US" sz="2800" dirty="0"/>
              <a:t>US Enforcement Cases </a:t>
            </a:r>
            <a:r>
              <a:rPr lang="en-US" sz="2800" dirty="0" smtClean="0"/>
              <a:t>against </a:t>
            </a:r>
            <a:r>
              <a:rPr lang="en-US" sz="2800" dirty="0"/>
              <a:t>Non-US Banks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914400"/>
            <a:ext cx="7581901" cy="4952999"/>
          </a:xfrm>
        </p:spPr>
        <p:txBody>
          <a:bodyPr/>
          <a:lstStyle/>
          <a:p>
            <a:pPr lvl="0">
              <a:spcBef>
                <a:spcPts val="600"/>
              </a:spcBef>
            </a:pPr>
            <a:r>
              <a:rPr lang="en-US" sz="1600" b="1" dirty="0"/>
              <a:t>ABN </a:t>
            </a:r>
            <a:r>
              <a:rPr lang="en-US" sz="1600" b="1" dirty="0" err="1"/>
              <a:t>Amro</a:t>
            </a:r>
            <a:r>
              <a:rPr lang="en-US" sz="1600" b="1" dirty="0"/>
              <a:t>:</a:t>
            </a:r>
          </a:p>
          <a:p>
            <a:pPr lvl="1">
              <a:spcAft>
                <a:spcPts val="0"/>
              </a:spcAft>
            </a:pPr>
            <a:r>
              <a:rPr lang="en-US" sz="1400" dirty="0"/>
              <a:t>Jan. 2006: $40M (OFAC, Federal Reserve)</a:t>
            </a:r>
          </a:p>
          <a:p>
            <a:pPr lvl="1">
              <a:spcAft>
                <a:spcPts val="0"/>
              </a:spcAft>
            </a:pPr>
            <a:r>
              <a:rPr lang="en-US" sz="1400" dirty="0"/>
              <a:t>May 2010: $500M (DOJ)</a:t>
            </a:r>
          </a:p>
          <a:p>
            <a:pPr lvl="0">
              <a:spcBef>
                <a:spcPts val="600"/>
              </a:spcBef>
            </a:pPr>
            <a:r>
              <a:rPr lang="en-US" sz="1600" b="1" dirty="0"/>
              <a:t>Lloyds Bank TSB</a:t>
            </a:r>
            <a:r>
              <a:rPr lang="en-US" sz="1600" dirty="0"/>
              <a:t>, Jan. 2009: $350M (DOJ, DANY)</a:t>
            </a:r>
          </a:p>
          <a:p>
            <a:pPr lvl="0">
              <a:spcBef>
                <a:spcPts val="600"/>
              </a:spcBef>
            </a:pPr>
            <a:r>
              <a:rPr lang="en-US" sz="1600" b="1" dirty="0"/>
              <a:t>Australia and New Zealand Bank Group</a:t>
            </a:r>
            <a:r>
              <a:rPr lang="en-US" sz="1600" dirty="0"/>
              <a:t>, Aug. 2009: $5.75M (OFAC)</a:t>
            </a:r>
          </a:p>
          <a:p>
            <a:pPr lvl="0">
              <a:spcBef>
                <a:spcPts val="600"/>
              </a:spcBef>
            </a:pPr>
            <a:r>
              <a:rPr lang="en-US" sz="1600" b="1" dirty="0"/>
              <a:t>Credit Suisse</a:t>
            </a:r>
            <a:r>
              <a:rPr lang="en-US" sz="1600" dirty="0"/>
              <a:t>, Dec. 2009: $536M (DOJ, OFAC, Federal Reserve, DANY)</a:t>
            </a:r>
          </a:p>
          <a:p>
            <a:pPr lvl="0">
              <a:spcBef>
                <a:spcPts val="600"/>
              </a:spcBef>
            </a:pPr>
            <a:r>
              <a:rPr lang="en-US" sz="1600" b="1" dirty="0"/>
              <a:t>Barclays</a:t>
            </a:r>
            <a:r>
              <a:rPr lang="en-US" sz="1600" dirty="0"/>
              <a:t>, Aug. 2010: $298M (DOJ, OFAC, DANY)</a:t>
            </a:r>
          </a:p>
          <a:p>
            <a:pPr lvl="0">
              <a:spcBef>
                <a:spcPts val="600"/>
              </a:spcBef>
            </a:pPr>
            <a:r>
              <a:rPr lang="en-US" sz="1600" b="1" dirty="0"/>
              <a:t>ING Bank, N.V.</a:t>
            </a:r>
            <a:r>
              <a:rPr lang="en-US" sz="1600" dirty="0"/>
              <a:t>, June 2012: $619M (DOJ, OFAC, DANY)</a:t>
            </a:r>
          </a:p>
          <a:p>
            <a:pPr lvl="0">
              <a:spcBef>
                <a:spcPts val="600"/>
              </a:spcBef>
            </a:pPr>
            <a:r>
              <a:rPr lang="en-US" sz="1600" b="1" dirty="0"/>
              <a:t>Standard Chartered Bank:</a:t>
            </a:r>
          </a:p>
          <a:p>
            <a:pPr lvl="1">
              <a:spcAft>
                <a:spcPts val="0"/>
              </a:spcAft>
            </a:pPr>
            <a:r>
              <a:rPr lang="en-US" sz="1400" dirty="0"/>
              <a:t>Dec. 2012:  $327M (DOJ, OFAC, Federal Reserve, DANY)</a:t>
            </a:r>
          </a:p>
          <a:p>
            <a:pPr lvl="1">
              <a:spcAft>
                <a:spcPts val="0"/>
              </a:spcAft>
            </a:pPr>
            <a:r>
              <a:rPr lang="en-US" sz="1400" dirty="0"/>
              <a:t>Aug. 2012: $340M (NYDFS)</a:t>
            </a:r>
          </a:p>
          <a:p>
            <a:pPr lvl="0">
              <a:spcBef>
                <a:spcPts val="600"/>
              </a:spcBef>
            </a:pPr>
            <a:r>
              <a:rPr lang="en-US" sz="1600" b="1" dirty="0"/>
              <a:t>HSBC</a:t>
            </a:r>
            <a:r>
              <a:rPr lang="en-US" sz="1600" dirty="0"/>
              <a:t>, Dec. 2012: $1.9B (DOJ, OFAC, Federal Reserve, OCC, DANY)</a:t>
            </a:r>
          </a:p>
          <a:p>
            <a:pPr lvl="0">
              <a:spcBef>
                <a:spcPts val="600"/>
              </a:spcBef>
            </a:pPr>
            <a:r>
              <a:rPr lang="en-US" sz="1600" b="1" dirty="0"/>
              <a:t>RBS</a:t>
            </a:r>
            <a:r>
              <a:rPr lang="en-US" sz="1600" dirty="0"/>
              <a:t>, Dec. 2013: $100M (OFAC , Federal Reserve, NYDFS)</a:t>
            </a:r>
          </a:p>
          <a:p>
            <a:pPr lvl="0">
              <a:spcBef>
                <a:spcPts val="600"/>
              </a:spcBef>
            </a:pPr>
            <a:r>
              <a:rPr lang="en-US" sz="1600" b="1" dirty="0"/>
              <a:t>Bank of Moscow</a:t>
            </a:r>
            <a:r>
              <a:rPr lang="en-US" sz="1600" dirty="0"/>
              <a:t>, Mar. 2014: $9.4M (OFAC)</a:t>
            </a:r>
          </a:p>
          <a:p>
            <a:pPr lvl="0">
              <a:spcBef>
                <a:spcPts val="600"/>
              </a:spcBef>
            </a:pPr>
            <a:r>
              <a:rPr lang="en-US" sz="1600" b="1" dirty="0"/>
              <a:t>Commerzbank</a:t>
            </a:r>
            <a:r>
              <a:rPr lang="en-US" sz="1600" dirty="0"/>
              <a:t>, Mar. 2015: $1.45B (DOJ, OFAC, Federal Reserve, DANY, NYDFS)</a:t>
            </a:r>
          </a:p>
          <a:p>
            <a:pPr lvl="0">
              <a:spcBef>
                <a:spcPts val="600"/>
              </a:spcBef>
            </a:pPr>
            <a:r>
              <a:rPr lang="en-US" sz="1600" b="1" dirty="0"/>
              <a:t>Credit </a:t>
            </a:r>
            <a:r>
              <a:rPr lang="en-US" sz="1600" b="1" dirty="0" err="1"/>
              <a:t>Agricole</a:t>
            </a:r>
            <a:r>
              <a:rPr lang="en-US" sz="1600" dirty="0"/>
              <a:t>, Oct. 2015: $787M (DOJ, OFAC, DANY, NYDFS, Federal Reserve)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12692B-AD9D-467F-BCBE-8D6F42D822EB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2278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284163"/>
            <a:ext cx="8288338" cy="477837"/>
          </a:xfrm>
        </p:spPr>
        <p:txBody>
          <a:bodyPr/>
          <a:lstStyle/>
          <a:p>
            <a:r>
              <a:rPr lang="en-US" sz="2800" dirty="0" smtClean="0"/>
              <a:t>Paribas Settlement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990600"/>
            <a:ext cx="7581901" cy="4876799"/>
          </a:xfrm>
        </p:spPr>
        <p:txBody>
          <a:bodyPr/>
          <a:lstStyle/>
          <a:p>
            <a:pPr lvl="0">
              <a:spcBef>
                <a:spcPts val="600"/>
              </a:spcBef>
            </a:pPr>
            <a:r>
              <a:rPr lang="en-US" sz="1800" dirty="0"/>
              <a:t>Arranged dollar clearance in the United States of Sudan-related transactions, actively concealing the involvement of Sudanese entities</a:t>
            </a:r>
          </a:p>
          <a:p>
            <a:pPr lvl="1">
              <a:spcAft>
                <a:spcPts val="0"/>
              </a:spcAft>
            </a:pPr>
            <a:r>
              <a:rPr lang="en-US" sz="1600" dirty="0"/>
              <a:t>Unaffiliated “satellite” banks transferred funds through the US financial system for Sudanese beneficiaries</a:t>
            </a:r>
          </a:p>
          <a:p>
            <a:pPr lvl="1">
              <a:spcAft>
                <a:spcPts val="0"/>
              </a:spcAft>
            </a:pPr>
            <a:r>
              <a:rPr lang="en-US" sz="1600" dirty="0"/>
              <a:t>Payment instructions did not refer to Sudanese entities</a:t>
            </a:r>
          </a:p>
          <a:p>
            <a:pPr lvl="0">
              <a:spcBef>
                <a:spcPts val="600"/>
              </a:spcBef>
            </a:pPr>
            <a:r>
              <a:rPr lang="en-US" sz="1800" dirty="0">
                <a:solidFill>
                  <a:srgbClr val="000000"/>
                </a:solidFill>
              </a:rPr>
              <a:t>Arranged dollar clearance for Cuban entities</a:t>
            </a:r>
          </a:p>
          <a:p>
            <a:pPr lvl="1"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</a:rPr>
              <a:t>Cuban entity would transfer funds to BNP account at an unaffiliated bank</a:t>
            </a:r>
          </a:p>
          <a:p>
            <a:pPr lvl="1"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</a:rPr>
              <a:t>BNP transfer funds from unaffiliated bank to a “transit account” within BNP Paris– this resulted in dollar clearance through New York</a:t>
            </a:r>
          </a:p>
          <a:p>
            <a:pPr lvl="1"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</a:rPr>
              <a:t>BNP then transferred funds from transit account to Cuban account within BNP </a:t>
            </a:r>
          </a:p>
          <a:p>
            <a:pPr>
              <a:spcBef>
                <a:spcPts val="600"/>
              </a:spcBef>
            </a:pPr>
            <a:r>
              <a:rPr lang="en-US" sz="1800" dirty="0">
                <a:solidFill>
                  <a:srgbClr val="000000"/>
                </a:solidFill>
              </a:rPr>
              <a:t>Engaged in Iran-related “U-turn” transactions after OFAC revoked authorization for such transactions</a:t>
            </a:r>
          </a:p>
          <a:p>
            <a:pPr>
              <a:spcBef>
                <a:spcPts val="600"/>
              </a:spcBef>
            </a:pPr>
            <a:r>
              <a:rPr lang="en-US" sz="1800" b="1" dirty="0">
                <a:solidFill>
                  <a:srgbClr val="000000"/>
                </a:solidFill>
              </a:rPr>
              <a:t>Principal theory of liability:  export of financial services from US</a:t>
            </a:r>
          </a:p>
          <a:p>
            <a:pPr lvl="0">
              <a:spcBef>
                <a:spcPts val="600"/>
              </a:spcBef>
            </a:pPr>
            <a:r>
              <a:rPr lang="en-US" sz="1800" dirty="0">
                <a:solidFill>
                  <a:srgbClr val="000000"/>
                </a:solidFill>
              </a:rPr>
              <a:t>$8.973 billion penalty: forfeiture of </a:t>
            </a:r>
            <a:r>
              <a:rPr lang="en-US" sz="1800" dirty="0"/>
              <a:t>$8.833 billion, $140 million fine</a:t>
            </a:r>
          </a:p>
          <a:p>
            <a:pPr lvl="0">
              <a:spcBef>
                <a:spcPts val="600"/>
              </a:spcBef>
            </a:pPr>
            <a:r>
              <a:rPr lang="en-US" sz="1800" dirty="0">
                <a:solidFill>
                  <a:srgbClr val="000000"/>
                </a:solidFill>
              </a:rPr>
              <a:t>Federal and state regulators involved, criminal and civil</a:t>
            </a:r>
          </a:p>
          <a:p>
            <a:pPr lvl="0">
              <a:spcBef>
                <a:spcPts val="600"/>
              </a:spcBef>
            </a:pPr>
            <a:r>
              <a:rPr lang="en-US" sz="1800" dirty="0">
                <a:solidFill>
                  <a:srgbClr val="000000"/>
                </a:solidFill>
              </a:rPr>
              <a:t>Dollar-clearing restrictions – first time imposed as remedy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12692B-AD9D-467F-BCBE-8D6F42D822EB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3777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284163"/>
            <a:ext cx="8288338" cy="477837"/>
          </a:xfrm>
        </p:spPr>
        <p:txBody>
          <a:bodyPr/>
          <a:lstStyle/>
          <a:p>
            <a:r>
              <a:rPr lang="en-US" sz="2800" dirty="0" smtClean="0"/>
              <a:t>Enforcement Actions </a:t>
            </a:r>
            <a:r>
              <a:rPr lang="en-US" sz="2800" dirty="0"/>
              <a:t>against </a:t>
            </a:r>
            <a:r>
              <a:rPr lang="en-US" sz="2800" dirty="0" smtClean="0"/>
              <a:t>(Re)Insurers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990600"/>
            <a:ext cx="7581901" cy="4876799"/>
          </a:xfrm>
        </p:spPr>
        <p:txBody>
          <a:bodyPr/>
          <a:lstStyle/>
          <a:p>
            <a:pPr lvl="0">
              <a:spcBef>
                <a:spcPts val="600"/>
              </a:spcBef>
            </a:pPr>
            <a:r>
              <a:rPr lang="en-US" sz="2200" dirty="0">
                <a:solidFill>
                  <a:srgbClr val="000000"/>
                </a:solidFill>
              </a:rPr>
              <a:t>Facilitating the placement of coverage and the payment of premiums for facultative retrocession reinsurance for construction risks associated with a petroleum project on </a:t>
            </a:r>
            <a:r>
              <a:rPr lang="en-US" sz="2200" dirty="0" err="1">
                <a:solidFill>
                  <a:srgbClr val="000000"/>
                </a:solidFill>
              </a:rPr>
              <a:t>Kharg</a:t>
            </a:r>
            <a:r>
              <a:rPr lang="en-US" sz="2200" dirty="0">
                <a:solidFill>
                  <a:srgbClr val="000000"/>
                </a:solidFill>
              </a:rPr>
              <a:t> Island in Iran.</a:t>
            </a:r>
          </a:p>
          <a:p>
            <a:pPr lvl="0">
              <a:spcBef>
                <a:spcPts val="600"/>
              </a:spcBef>
            </a:pPr>
            <a:r>
              <a:rPr lang="en-US" sz="2200" dirty="0" smtClean="0">
                <a:solidFill>
                  <a:srgbClr val="000000"/>
                </a:solidFill>
              </a:rPr>
              <a:t>Brokering </a:t>
            </a:r>
            <a:r>
              <a:rPr lang="en-US" sz="2200" dirty="0">
                <a:solidFill>
                  <a:srgbClr val="000000"/>
                </a:solidFill>
              </a:rPr>
              <a:t>and placing facultative retrocession reinsurance in Iran on behalf of a foreign reinsurer with European </a:t>
            </a:r>
            <a:r>
              <a:rPr lang="en-US" sz="2200" dirty="0" err="1">
                <a:solidFill>
                  <a:srgbClr val="000000"/>
                </a:solidFill>
              </a:rPr>
              <a:t>retrocessionaires</a:t>
            </a:r>
            <a:r>
              <a:rPr lang="en-US" sz="2200" dirty="0">
                <a:solidFill>
                  <a:srgbClr val="000000"/>
                </a:solidFill>
              </a:rPr>
              <a:t>.</a:t>
            </a:r>
          </a:p>
          <a:p>
            <a:pPr lvl="0">
              <a:spcBef>
                <a:spcPts val="600"/>
              </a:spcBef>
            </a:pPr>
            <a:r>
              <a:rPr lang="en-US" sz="2200" dirty="0" smtClean="0">
                <a:solidFill>
                  <a:srgbClr val="000000"/>
                </a:solidFill>
              </a:rPr>
              <a:t>Making </a:t>
            </a:r>
            <a:r>
              <a:rPr lang="en-US" sz="2200" dirty="0">
                <a:solidFill>
                  <a:srgbClr val="000000"/>
                </a:solidFill>
              </a:rPr>
              <a:t>reinsurance claim payments to a shipping association for losses arising from vessel operations of the National Iranian Tanker Company</a:t>
            </a:r>
          </a:p>
          <a:p>
            <a:pPr lvl="0">
              <a:spcBef>
                <a:spcPts val="600"/>
              </a:spcBef>
            </a:pPr>
            <a:r>
              <a:rPr lang="en-US" sz="2200" dirty="0" smtClean="0">
                <a:solidFill>
                  <a:srgbClr val="000000"/>
                </a:solidFill>
              </a:rPr>
              <a:t>Note</a:t>
            </a:r>
            <a:r>
              <a:rPr lang="en-US" sz="2200" dirty="0">
                <a:solidFill>
                  <a:srgbClr val="000000"/>
                </a:solidFill>
              </a:rPr>
              <a:t>: The New York Department of Financial Services has become more active in seeking information about sanctions compliance from insurers operating under NY state law – independent from OFAC actions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12692B-AD9D-467F-BCBE-8D6F42D822EB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8211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284163"/>
            <a:ext cx="8288338" cy="477837"/>
          </a:xfrm>
        </p:spPr>
        <p:txBody>
          <a:bodyPr/>
          <a:lstStyle/>
          <a:p>
            <a:r>
              <a:rPr lang="en-US" sz="2800" dirty="0"/>
              <a:t>The Iran </a:t>
            </a:r>
            <a:r>
              <a:rPr lang="en-US" sz="2800" dirty="0" smtClean="0"/>
              <a:t>Deal Highlights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990600"/>
            <a:ext cx="7581901" cy="4876799"/>
          </a:xfrm>
        </p:spPr>
        <p:txBody>
          <a:bodyPr/>
          <a:lstStyle/>
          <a:p>
            <a:pPr lvl="0">
              <a:spcBef>
                <a:spcPts val="600"/>
              </a:spcBef>
            </a:pPr>
            <a:r>
              <a:rPr lang="en-US" sz="2400" dirty="0">
                <a:solidFill>
                  <a:srgbClr val="000000"/>
                </a:solidFill>
              </a:rPr>
              <a:t>Joint Comprehensive Plan of Action (JCPOA) of July 14, 2015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Participants: the US, UK, Germany, France, Russia, China, and Iran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Will provide some limited sanctions relief in exchange for Iran ending its military nuclear program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Has survived certain US Congressional efforts to reject it</a:t>
            </a:r>
          </a:p>
          <a:p>
            <a:pPr lvl="0">
              <a:spcBef>
                <a:spcPts val="1800"/>
              </a:spcBef>
            </a:pPr>
            <a:r>
              <a:rPr lang="en-US" sz="2400" b="1" u="sng" dirty="0">
                <a:solidFill>
                  <a:srgbClr val="000000"/>
                </a:solidFill>
              </a:rPr>
              <a:t>NO JCPOA SANCTIONS RELIEF HAS GONE INTO EFFECT YET</a:t>
            </a:r>
            <a:r>
              <a:rPr lang="en-US" sz="2400" u="sng" dirty="0">
                <a:solidFill>
                  <a:srgbClr val="000000"/>
                </a:solidFill>
              </a:rPr>
              <a:t>!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Certain sanctions will be suspended when the International Atomic Energy Agency (IAEA) verifies Iranian steps – Implementation Day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However, most primary US sanctions will remain in force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Actual Implementation Day is uncertain – not likely until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12692B-AD9D-467F-BCBE-8D6F42D822EB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062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Timeline of Important Dates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12692B-AD9D-467F-BCBE-8D6F42D822EB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6" name="Content Placeholder 6"/>
          <p:cNvSpPr>
            <a:spLocks noGrp="1"/>
          </p:cNvSpPr>
          <p:nvPr>
            <p:ph idx="1"/>
          </p:nvPr>
        </p:nvSpPr>
        <p:spPr>
          <a:xfrm>
            <a:off x="779462" y="990599"/>
            <a:ext cx="7581901" cy="4424871"/>
          </a:xfrm>
        </p:spPr>
        <p:txBody>
          <a:bodyPr/>
          <a:lstStyle/>
          <a:p>
            <a:r>
              <a:rPr lang="en-US" sz="2000" dirty="0"/>
              <a:t>The Iran Deal is </a:t>
            </a:r>
            <a:r>
              <a:rPr lang="en-US" sz="2000" dirty="0" smtClean="0"/>
              <a:t>a </a:t>
            </a:r>
            <a:r>
              <a:rPr lang="en-US" sz="2000" dirty="0"/>
              <a:t>series of important </a:t>
            </a:r>
            <a:r>
              <a:rPr lang="en-US" sz="2000" dirty="0" smtClean="0"/>
              <a:t>milestones: the most important is Implementation Day next year when certain US secondary </a:t>
            </a:r>
            <a:r>
              <a:rPr lang="en-US" sz="2000" dirty="0"/>
              <a:t>s</a:t>
            </a:r>
            <a:r>
              <a:rPr lang="en-US" sz="2000" dirty="0" smtClean="0"/>
              <a:t>anctions and most EU primary sanctions will be suspended </a:t>
            </a:r>
            <a:endParaRPr lang="en-US" sz="2000" dirty="0"/>
          </a:p>
          <a:p>
            <a:endParaRPr lang="en-US" sz="2000" dirty="0"/>
          </a:p>
        </p:txBody>
      </p:sp>
      <p:graphicFrame>
        <p:nvGraphicFramePr>
          <p:cNvPr id="7" name="Content Placehold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6164075"/>
              </p:ext>
            </p:extLst>
          </p:nvPr>
        </p:nvGraphicFramePr>
        <p:xfrm>
          <a:off x="550863" y="2109547"/>
          <a:ext cx="8059737" cy="38340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3018"/>
                <a:gridCol w="5956719"/>
              </a:tblGrid>
              <a:tr h="1530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74720" algn="l"/>
                        </a:tabLst>
                      </a:pPr>
                      <a:r>
                        <a:rPr lang="en-US" sz="1000" dirty="0">
                          <a:effectLst/>
                        </a:rPr>
                        <a:t>Date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47" marR="6214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74720" algn="l"/>
                        </a:tabLst>
                      </a:pPr>
                      <a:r>
                        <a:rPr lang="en-US" sz="1000" dirty="0">
                          <a:effectLst/>
                        </a:rPr>
                        <a:t>Description 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47" marR="62147" marT="0" marB="0"/>
                </a:tc>
              </a:tr>
              <a:tr h="3360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74720" algn="l"/>
                        </a:tabLst>
                      </a:pPr>
                      <a:r>
                        <a:rPr lang="en-US" sz="1000">
                          <a:effectLst/>
                        </a:rPr>
                        <a:t>July 14, 2015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47" marR="6214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74720" algn="l"/>
                        </a:tabLst>
                      </a:pPr>
                      <a:r>
                        <a:rPr lang="en-US" sz="1000">
                          <a:effectLst/>
                        </a:rPr>
                        <a:t>“Finalization Day”: Negotiations end and the JCPOA is signed by representatives of the U.S., its negotiating partners, and Iran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47" marR="62147" marT="0" marB="0"/>
                </a:tc>
              </a:tr>
              <a:tr h="5041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74720" algn="l"/>
                        </a:tabLst>
                      </a:pPr>
                      <a:r>
                        <a:rPr lang="en-US" sz="1000">
                          <a:effectLst/>
                        </a:rPr>
                        <a:t>July 19, 2015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47" marR="6214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74720" algn="l"/>
                        </a:tabLst>
                      </a:pPr>
                      <a:r>
                        <a:rPr lang="en-US" sz="1000">
                          <a:effectLst/>
                        </a:rPr>
                        <a:t>State Department delivers to Congress the JCPOA, the annexes, and the unclassified verification assessment report on Iranian compliance with earlier agreements with its classified intelligence community’s annex for review 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47" marR="62147" marT="0" marB="0"/>
                </a:tc>
              </a:tr>
              <a:tr h="1680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74720" algn="l"/>
                        </a:tabLst>
                      </a:pPr>
                      <a:r>
                        <a:rPr lang="en-US" sz="1000">
                          <a:effectLst/>
                        </a:rPr>
                        <a:t>July 20, 2015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47" marR="6214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74720" algn="l"/>
                        </a:tabLst>
                      </a:pPr>
                      <a:r>
                        <a:rPr lang="en-US" sz="1000">
                          <a:effectLst/>
                        </a:rPr>
                        <a:t>U.N. Security Council approves and endorses the JCPOA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47" marR="62147" marT="0" marB="0"/>
                </a:tc>
              </a:tr>
              <a:tr h="3360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74720" algn="l"/>
                        </a:tabLst>
                      </a:pPr>
                      <a:r>
                        <a:rPr lang="en-US" sz="1000">
                          <a:effectLst/>
                        </a:rPr>
                        <a:t>August 15, 2015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47" marR="6214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74720" algn="l"/>
                        </a:tabLst>
                      </a:pPr>
                      <a:r>
                        <a:rPr lang="en-US" sz="1000" dirty="0">
                          <a:effectLst/>
                        </a:rPr>
                        <a:t>Deadline for Iran to supply IAEA with explanation and documents related to PMD** of Iran’s past nuclear activity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47" marR="62147" marT="0" marB="0"/>
                </a:tc>
              </a:tr>
              <a:tr h="1680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74720" algn="l"/>
                        </a:tabLst>
                      </a:pPr>
                      <a:r>
                        <a:rPr lang="en-US" sz="1000">
                          <a:effectLst/>
                        </a:rPr>
                        <a:t>September 14, 2015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47" marR="6214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74720" algn="l"/>
                        </a:tabLst>
                      </a:pPr>
                      <a:r>
                        <a:rPr lang="en-US" sz="1000" dirty="0">
                          <a:effectLst/>
                        </a:rPr>
                        <a:t>Deadline for IAEA to review and submit questions to Iran concerning PMD** issues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47" marR="62147" marT="0" marB="0"/>
                </a:tc>
              </a:tr>
              <a:tr h="1680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74720" algn="l"/>
                        </a:tabLst>
                      </a:pPr>
                      <a:r>
                        <a:rPr lang="en-US" sz="1000">
                          <a:effectLst/>
                        </a:rPr>
                        <a:t>September 20, 2015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47" marR="6214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74720" algn="l"/>
                        </a:tabLst>
                      </a:pPr>
                      <a:r>
                        <a:rPr lang="en-US" sz="1000" dirty="0">
                          <a:effectLst/>
                        </a:rPr>
                        <a:t>Last day for Congress to act on review of </a:t>
                      </a:r>
                      <a:r>
                        <a:rPr lang="en-US" sz="1000" dirty="0" smtClean="0">
                          <a:effectLst/>
                        </a:rPr>
                        <a:t>JCPOA (deadline has already passed)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47" marR="62147" marT="0" marB="0"/>
                </a:tc>
              </a:tr>
              <a:tr h="10082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74720" algn="l"/>
                        </a:tabLst>
                      </a:pPr>
                      <a:r>
                        <a:rPr lang="en-US" sz="1000">
                          <a:effectLst/>
                        </a:rPr>
                        <a:t>October 18, 2015 (approx.)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47" marR="6214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74720" algn="l"/>
                        </a:tabLst>
                      </a:pPr>
                      <a:r>
                        <a:rPr lang="en-US" sz="1000" dirty="0">
                          <a:effectLst/>
                        </a:rPr>
                        <a:t>“Adoption Day”: 90-day delay in substantive action designed to give Congress a 60-day review period and Iranian parliament time for study and ratification of all elements; deadline for Iranian parliament to agree to the Additional </a:t>
                      </a:r>
                      <a:r>
                        <a:rPr lang="en-US" sz="1000" dirty="0" smtClean="0">
                          <a:effectLst/>
                        </a:rPr>
                        <a:t>Protocol (occurred on 10/13/2015); </a:t>
                      </a:r>
                      <a:r>
                        <a:rPr lang="en-US" sz="1000" dirty="0">
                          <a:effectLst/>
                        </a:rPr>
                        <a:t>EU passes regulation to take effect on Implementation Day, suspending economic and financial sanctions on Iran; President Obama begins process of suspending by waiver some financial, insurance, and energy sanctions against Iran – to take effect on Implementation Day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47" marR="62147" marT="0" marB="0"/>
                </a:tc>
              </a:tr>
              <a:tr h="5041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74720" algn="l"/>
                        </a:tabLst>
                      </a:pPr>
                      <a:r>
                        <a:rPr lang="en-US" sz="1000" dirty="0" smtClean="0">
                          <a:effectLst/>
                        </a:rPr>
                        <a:t>Early to Mid </a:t>
                      </a:r>
                      <a:r>
                        <a:rPr lang="en-US" sz="1000" dirty="0">
                          <a:effectLst/>
                        </a:rPr>
                        <a:t>2016 (TBD by IAEA)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47" marR="6214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74720" algn="l"/>
                        </a:tabLst>
                      </a:pPr>
                      <a:r>
                        <a:rPr lang="en-US" sz="1000" dirty="0">
                          <a:effectLst/>
                        </a:rPr>
                        <a:t>“Implementation Day”: Deadline for IAEA to resolve all outstanding PMD** issues; at this time all Iran nuclear-related controls kick in and sanctions on Iran are removed, subject to compliance by Iran 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47" marR="62147" marT="0" marB="0"/>
                </a:tc>
              </a:tr>
              <a:tr h="3360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74720" algn="l"/>
                        </a:tabLst>
                      </a:pPr>
                      <a:r>
                        <a:rPr lang="en-US" sz="1000" dirty="0">
                          <a:effectLst/>
                        </a:rPr>
                        <a:t>July 2023 (approx.)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47" marR="6214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74720" algn="l"/>
                        </a:tabLst>
                      </a:pPr>
                      <a:r>
                        <a:rPr lang="en-US" sz="1000" dirty="0">
                          <a:effectLst/>
                        </a:rPr>
                        <a:t>“Transition Day”: Legal ending of </a:t>
                      </a:r>
                      <a:r>
                        <a:rPr lang="en-US" sz="1000" dirty="0" smtClean="0">
                          <a:effectLst/>
                        </a:rPr>
                        <a:t>sanctions by US; </a:t>
                      </a:r>
                      <a:r>
                        <a:rPr lang="en-US" sz="1000" dirty="0">
                          <a:effectLst/>
                        </a:rPr>
                        <a:t>Iran will seek ratification of the Additional Protocol from parliament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47" marR="6214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08776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284163"/>
            <a:ext cx="8288338" cy="782637"/>
          </a:xfrm>
        </p:spPr>
        <p:txBody>
          <a:bodyPr/>
          <a:lstStyle/>
          <a:p>
            <a:r>
              <a:rPr lang="en-US" sz="2800" dirty="0"/>
              <a:t>US and EU </a:t>
            </a:r>
            <a:r>
              <a:rPr lang="en-US" sz="2800" dirty="0" smtClean="0"/>
              <a:t>Sanctions Relief </a:t>
            </a:r>
            <a:r>
              <a:rPr lang="en-US" sz="2800" dirty="0"/>
              <a:t>to Iran - </a:t>
            </a:r>
            <a:r>
              <a:rPr lang="en-US" sz="2800" dirty="0" smtClean="0"/>
              <a:t>Lack </a:t>
            </a:r>
            <a:r>
              <a:rPr lang="en-US" sz="2800" dirty="0"/>
              <a:t>of </a:t>
            </a:r>
            <a:r>
              <a:rPr lang="en-US" sz="2800" dirty="0" smtClean="0"/>
              <a:t>Uniformity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447800"/>
            <a:ext cx="7581901" cy="4419599"/>
          </a:xfrm>
        </p:spPr>
        <p:txBody>
          <a:bodyPr/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solidFill>
                  <a:srgbClr val="000000"/>
                </a:solidFill>
              </a:rPr>
              <a:t>Virtually all EU sanctions will be removed 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000000"/>
                </a:solidFill>
              </a:rPr>
              <a:t>Most </a:t>
            </a:r>
            <a:r>
              <a:rPr lang="en-US" dirty="0">
                <a:solidFill>
                  <a:srgbClr val="000000"/>
                </a:solidFill>
              </a:rPr>
              <a:t>primary US sanctions against Iran will remain ‎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000000"/>
                </a:solidFill>
              </a:rPr>
              <a:t>Some</a:t>
            </a:r>
            <a:r>
              <a:rPr lang="en-US" dirty="0">
                <a:solidFill>
                  <a:srgbClr val="000000"/>
                </a:solidFill>
              </a:rPr>
              <a:t>, not all US secondary sanctions will be removed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000000"/>
                </a:solidFill>
              </a:rPr>
              <a:t>Due </a:t>
            </a:r>
            <a:r>
              <a:rPr lang="en-US" dirty="0">
                <a:solidFill>
                  <a:srgbClr val="000000"/>
                </a:solidFill>
              </a:rPr>
              <a:t>diligence and careful dealing with global financial institutions will be needed by non-US persons</a:t>
            </a:r>
          </a:p>
          <a:p>
            <a:pPr lvl="0">
              <a:spcBef>
                <a:spcPts val="600"/>
              </a:spcBef>
            </a:pPr>
            <a:endParaRPr lang="en-US" sz="22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12692B-AD9D-467F-BCBE-8D6F42D822EB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1308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284163"/>
            <a:ext cx="8288338" cy="477837"/>
          </a:xfrm>
        </p:spPr>
        <p:txBody>
          <a:bodyPr/>
          <a:lstStyle/>
          <a:p>
            <a:r>
              <a:rPr lang="en-US" sz="2800" dirty="0"/>
              <a:t>JCPOA: EU </a:t>
            </a:r>
            <a:r>
              <a:rPr lang="en-US" sz="2800" dirty="0" smtClean="0"/>
              <a:t>Sanctions Relief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990600"/>
            <a:ext cx="7581901" cy="4876799"/>
          </a:xfrm>
        </p:spPr>
        <p:txBody>
          <a:bodyPr/>
          <a:lstStyle/>
          <a:p>
            <a:r>
              <a:rPr lang="en-US" sz="2400" dirty="0"/>
              <a:t>EU will eventually lift the majority of its sanctions targeting </a:t>
            </a:r>
            <a:r>
              <a:rPr lang="en-US" sz="2400" dirty="0" smtClean="0"/>
              <a:t>Iran</a:t>
            </a:r>
            <a:endParaRPr lang="en-US" sz="2400" dirty="0"/>
          </a:p>
          <a:p>
            <a:r>
              <a:rPr lang="en-US" sz="2400" dirty="0"/>
              <a:t>Restrictions may still apply to Iranian persons or entities specifically designated by </a:t>
            </a:r>
            <a:r>
              <a:rPr lang="en-US" sz="2400" dirty="0" smtClean="0"/>
              <a:t>EU</a:t>
            </a:r>
            <a:endParaRPr lang="en-US" sz="2400" dirty="0"/>
          </a:p>
          <a:p>
            <a:r>
              <a:rPr lang="en-US" sz="2400" dirty="0"/>
              <a:t>Removal of parallel banking restrictions on transfer of funds for payment of premiums and </a:t>
            </a:r>
            <a:r>
              <a:rPr lang="en-US" sz="2400" dirty="0" smtClean="0"/>
              <a:t>claims</a:t>
            </a:r>
            <a:endParaRPr lang="en-US" sz="2400" dirty="0"/>
          </a:p>
          <a:p>
            <a:r>
              <a:rPr lang="en-US" sz="2400" dirty="0"/>
              <a:t>Sanctions to be removed on providing insurance or reinsurance to Iran, the GOI, or Iranian </a:t>
            </a:r>
          </a:p>
          <a:p>
            <a:pPr lvl="1"/>
            <a:r>
              <a:rPr lang="en-US" sz="2000" dirty="0"/>
              <a:t>Lift EU sanctions in place on </a:t>
            </a:r>
            <a:r>
              <a:rPr lang="en-US" altLang="en-US" sz="2000" dirty="0"/>
              <a:t>(re)</a:t>
            </a:r>
            <a:r>
              <a:rPr lang="en-US" sz="2000" dirty="0"/>
              <a:t>insurance for any sale, supply, transfer, import or export of oil, gas, petrochemical products, shipping, shipbuilding and transport sectors </a:t>
            </a:r>
          </a:p>
          <a:p>
            <a:pPr lvl="0">
              <a:spcBef>
                <a:spcPts val="600"/>
              </a:spcBef>
            </a:pP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12692B-AD9D-467F-BCBE-8D6F42D822EB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4886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284163"/>
            <a:ext cx="8288338" cy="477837"/>
          </a:xfrm>
        </p:spPr>
        <p:txBody>
          <a:bodyPr/>
          <a:lstStyle/>
          <a:p>
            <a:r>
              <a:rPr lang="en-US" sz="2800" dirty="0"/>
              <a:t>JCPOA: Not </a:t>
            </a:r>
            <a:r>
              <a:rPr lang="en-US" sz="2800" dirty="0" smtClean="0"/>
              <a:t>all US Sanctions will be </a:t>
            </a:r>
            <a:r>
              <a:rPr lang="en-US" sz="2800" dirty="0"/>
              <a:t>Lifted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066800"/>
            <a:ext cx="7581901" cy="4724399"/>
          </a:xfrm>
        </p:spPr>
        <p:txBody>
          <a:bodyPr/>
          <a:lstStyle/>
          <a:p>
            <a:pPr lvl="0">
              <a:spcBef>
                <a:spcPts val="600"/>
              </a:spcBef>
            </a:pPr>
            <a:r>
              <a:rPr lang="en-US" sz="2400" dirty="0">
                <a:solidFill>
                  <a:srgbClr val="000000"/>
                </a:solidFill>
              </a:rPr>
              <a:t>The JCPOA agreement does not automatically lift sanctions on Iran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</a:p>
          <a:p>
            <a:pPr lvl="0">
              <a:spcBef>
                <a:spcPts val="600"/>
              </a:spcBef>
            </a:pPr>
            <a:r>
              <a:rPr lang="en-US" sz="2400" dirty="0" smtClean="0">
                <a:solidFill>
                  <a:srgbClr val="000000"/>
                </a:solidFill>
              </a:rPr>
              <a:t>The </a:t>
            </a:r>
            <a:r>
              <a:rPr lang="en-US" sz="2400" dirty="0">
                <a:solidFill>
                  <a:srgbClr val="000000"/>
                </a:solidFill>
              </a:rPr>
              <a:t>announcement of the JCPOA does not mean that US persons and entities can immediately do business with or invest in Iran. 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US Primary sanctions that apply to US persons will continue. 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Only certain of the secondary sanctions applicable to non-US persons will be suspended on Implementation Day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  <a:endParaRPr lang="en-US" sz="2000" dirty="0">
              <a:solidFill>
                <a:srgbClr val="000000"/>
              </a:solidFill>
            </a:endParaRPr>
          </a:p>
          <a:p>
            <a:pPr lvl="0">
              <a:spcBef>
                <a:spcPts val="600"/>
              </a:spcBef>
            </a:pPr>
            <a:r>
              <a:rPr lang="en-US" sz="2400" dirty="0" smtClean="0">
                <a:solidFill>
                  <a:srgbClr val="000000"/>
                </a:solidFill>
              </a:rPr>
              <a:t>The </a:t>
            </a:r>
            <a:r>
              <a:rPr lang="en-US" sz="2400" dirty="0">
                <a:solidFill>
                  <a:srgbClr val="000000"/>
                </a:solidFill>
              </a:rPr>
              <a:t>bottom-line is that for now, US persons, and non-US entities owned or controlled by US persons, still are prohibited from participating in or facilitating nearly all energy-related transactions involving Iran. 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Premature </a:t>
            </a:r>
            <a:r>
              <a:rPr lang="en-US" sz="2000" dirty="0">
                <a:solidFill>
                  <a:srgbClr val="000000"/>
                </a:solidFill>
              </a:rPr>
              <a:t>action re Iran market can result in </a:t>
            </a:r>
            <a:r>
              <a:rPr lang="en-US" sz="2000" dirty="0" smtClean="0">
                <a:solidFill>
                  <a:srgbClr val="000000"/>
                </a:solidFill>
              </a:rPr>
              <a:t>penalties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12692B-AD9D-467F-BCBE-8D6F42D822EB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4423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284163"/>
            <a:ext cx="8288338" cy="706437"/>
          </a:xfrm>
        </p:spPr>
        <p:txBody>
          <a:bodyPr/>
          <a:lstStyle/>
          <a:p>
            <a:r>
              <a:rPr lang="en-US" sz="2800" dirty="0"/>
              <a:t>US Sanctions – JCPOA Relief for </a:t>
            </a:r>
            <a:r>
              <a:rPr lang="en-US" sz="2800" u="sng" dirty="0"/>
              <a:t>Non-US Persons</a:t>
            </a:r>
            <a:r>
              <a:rPr lang="en-US" sz="2800" dirty="0"/>
              <a:t> on Implementation 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143000"/>
            <a:ext cx="7581901" cy="4724399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200" b="1" dirty="0"/>
              <a:t>“</a:t>
            </a:r>
            <a:r>
              <a:rPr lang="en-US" sz="2200" b="1" u="sng" dirty="0"/>
              <a:t>Suspends</a:t>
            </a:r>
            <a:r>
              <a:rPr lang="en-US" sz="2200" b="1" dirty="0"/>
              <a:t>” </a:t>
            </a:r>
            <a:r>
              <a:rPr lang="en-US" sz="2200" dirty="0"/>
              <a:t>secondary US sanctions that otherwise restrict non-US persons  from doing business with certain Iranian sectors and persons:</a:t>
            </a:r>
          </a:p>
          <a:p>
            <a:pPr lvl="1">
              <a:spcAft>
                <a:spcPts val="0"/>
              </a:spcAft>
            </a:pPr>
            <a:r>
              <a:rPr lang="en-US" sz="1600" dirty="0"/>
              <a:t>Crude oil, refined petroleum, petrochemicals trade and investment</a:t>
            </a:r>
          </a:p>
          <a:p>
            <a:pPr lvl="1">
              <a:spcAft>
                <a:spcPts val="0"/>
              </a:spcAft>
            </a:pPr>
            <a:r>
              <a:rPr lang="en-US" sz="1600" dirty="0"/>
              <a:t>Banking, Iranian sovereign debt/</a:t>
            </a:r>
            <a:r>
              <a:rPr lang="en-US" sz="1600" dirty="0" err="1"/>
              <a:t>rials</a:t>
            </a:r>
            <a:r>
              <a:rPr lang="en-US" sz="1600" dirty="0"/>
              <a:t>, and US banknotes</a:t>
            </a:r>
          </a:p>
          <a:p>
            <a:pPr lvl="1">
              <a:spcAft>
                <a:spcPts val="0"/>
              </a:spcAft>
            </a:pPr>
            <a:r>
              <a:rPr lang="en-US" sz="1600" dirty="0"/>
              <a:t>Shipping, shipbuilding, &amp; ports</a:t>
            </a:r>
          </a:p>
          <a:p>
            <a:pPr lvl="1">
              <a:spcAft>
                <a:spcPts val="0"/>
              </a:spcAft>
            </a:pPr>
            <a:r>
              <a:rPr lang="en-US" sz="1600" dirty="0"/>
              <a:t>Automotive; precious metals; coal, aluminum, steel, other raw materials;</a:t>
            </a:r>
          </a:p>
          <a:p>
            <a:pPr lvl="1">
              <a:spcAft>
                <a:spcPts val="0"/>
              </a:spcAft>
            </a:pPr>
            <a:r>
              <a:rPr lang="en-US" sz="1600" dirty="0"/>
              <a:t>Software for industrial processes;.</a:t>
            </a:r>
          </a:p>
          <a:p>
            <a:pPr lvl="1">
              <a:spcAft>
                <a:spcPts val="0"/>
              </a:spcAft>
            </a:pPr>
            <a:r>
              <a:rPr lang="en-US" sz="1600" dirty="0"/>
              <a:t>Certain entities, persons, and vessels identified in JCPOA no longer designated</a:t>
            </a:r>
          </a:p>
          <a:p>
            <a:pPr>
              <a:spcBef>
                <a:spcPts val="600"/>
              </a:spcBef>
            </a:pPr>
            <a:r>
              <a:rPr lang="en-US" sz="2200" b="1" u="sng" dirty="0"/>
              <a:t>Non-US persons </a:t>
            </a:r>
            <a:r>
              <a:rPr lang="en-US" sz="2200" dirty="0"/>
              <a:t>can provide banking, underwriting services, insurance, or reinsurance services (and “associated services”) for the foregoing</a:t>
            </a:r>
          </a:p>
          <a:p>
            <a:pPr>
              <a:spcBef>
                <a:spcPts val="600"/>
              </a:spcBef>
            </a:pPr>
            <a:r>
              <a:rPr lang="en-US" sz="2200" b="1" u="sng" dirty="0"/>
              <a:t>Note</a:t>
            </a:r>
            <a:r>
              <a:rPr lang="en-US" sz="2200" dirty="0"/>
              <a:t>:  “Non-US persons” does </a:t>
            </a:r>
            <a:r>
              <a:rPr lang="en-US" sz="2200" b="1" u="sng" dirty="0"/>
              <a:t>NOT</a:t>
            </a:r>
            <a:r>
              <a:rPr lang="en-US" sz="2200" b="1" dirty="0"/>
              <a:t> </a:t>
            </a:r>
            <a:r>
              <a:rPr lang="en-US" sz="2200" dirty="0"/>
              <a:t>include non-US entities “</a:t>
            </a:r>
            <a:r>
              <a:rPr lang="en-US" sz="2200" b="1" u="sng" dirty="0"/>
              <a:t>owned or controlled</a:t>
            </a:r>
            <a:r>
              <a:rPr lang="en-US" sz="2200" dirty="0"/>
              <a:t>” by US </a:t>
            </a:r>
            <a:r>
              <a:rPr lang="en-US" sz="2200" dirty="0" smtClean="0"/>
              <a:t>persons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12692B-AD9D-467F-BCBE-8D6F42D822EB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491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EU: Sanctions Programs </a:t>
            </a:r>
            <a:r>
              <a:rPr lang="en-US" sz="2800" dirty="0" smtClean="0"/>
              <a:t>Overview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12692B-AD9D-467F-BCBE-8D6F42D822E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5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0834177"/>
              </p:ext>
            </p:extLst>
          </p:nvPr>
        </p:nvGraphicFramePr>
        <p:xfrm>
          <a:off x="779463" y="1524000"/>
          <a:ext cx="7581900" cy="358647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90950"/>
                <a:gridCol w="3790950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dirty="0" smtClean="0"/>
                        <a:t>Selected target countries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dirty="0" smtClean="0"/>
                        <a:t>Types of restrictions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dirty="0" smtClean="0"/>
                        <a:t>Crimea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dirty="0" smtClean="0"/>
                        <a:t>Ivory Coast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dirty="0" smtClean="0"/>
                        <a:t>Egypt 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dirty="0" smtClean="0"/>
                        <a:t>Libya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dirty="0" smtClean="0"/>
                        <a:t>Iran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dirty="0" smtClean="0"/>
                        <a:t>North Korea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dirty="0" smtClean="0"/>
                        <a:t>Russia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dirty="0" smtClean="0"/>
                        <a:t>Syria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dirty="0" smtClean="0"/>
                        <a:t>Tunisia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dirty="0" smtClean="0"/>
                        <a:t>Zimbabwe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dirty="0" smtClean="0"/>
                        <a:t>Asset freeze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dirty="0" smtClean="0"/>
                        <a:t>Trade ban (import/export)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dirty="0" smtClean="0"/>
                        <a:t>Investment and financing ban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dirty="0" smtClean="0"/>
                        <a:t>Restrictions on financial services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dirty="0" smtClean="0"/>
                        <a:t>Restrictions on transport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dirty="0" smtClean="0"/>
                        <a:t>Arms embargo 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dirty="0" smtClean="0"/>
                        <a:t>Travel ban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dirty="0" smtClean="0"/>
                        <a:t>Enhanced customs formalities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dirty="0" smtClean="0"/>
                        <a:t>Others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99900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84163"/>
            <a:ext cx="7897812" cy="782637"/>
          </a:xfrm>
        </p:spPr>
        <p:txBody>
          <a:bodyPr/>
          <a:lstStyle/>
          <a:p>
            <a:r>
              <a:rPr lang="en-US" sz="2800" dirty="0" smtClean="0"/>
              <a:t>EU/US Sanctions</a:t>
            </a:r>
            <a:r>
              <a:rPr lang="en-US" sz="2800" dirty="0"/>
              <a:t>: Identifying </a:t>
            </a:r>
            <a:r>
              <a:rPr lang="en-US" sz="2800" dirty="0" smtClean="0"/>
              <a:t>and Managing </a:t>
            </a:r>
            <a:r>
              <a:rPr lang="en-US" sz="2800" dirty="0"/>
              <a:t>Risks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6538262"/>
              </p:ext>
            </p:extLst>
          </p:nvPr>
        </p:nvGraphicFramePr>
        <p:xfrm>
          <a:off x="779463" y="1300480"/>
          <a:ext cx="7581900" cy="433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819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Common mistakes</a:t>
                      </a: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800" dirty="0" smtClean="0"/>
                        <a:t>Outdated or insufficient internal guidance/training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−"/>
                      </a:pPr>
                      <a:r>
                        <a:rPr lang="en-US" sz="1400" dirty="0" smtClean="0"/>
                        <a:t>Does not identify current prohibitions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−"/>
                      </a:pPr>
                      <a:r>
                        <a:rPr lang="en-US" sz="1400" dirty="0" smtClean="0"/>
                        <a:t>Does not implement controls/training to mitigate risks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 algn="l" defTabSz="457200" rtl="0" eaLnBrk="1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Failure to follow internal procedures</a:t>
                      </a:r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marL="742950" lvl="1" indent="-285750" algn="l" defTabSz="457200" rtl="0" eaLnBrk="1" latinLnBrk="0" hangingPunct="1">
                        <a:buFont typeface="Arial" panose="020B0604020202020204" pitchFamily="34" charset="0"/>
                        <a:buChar char="−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Requesting additional information; escalation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 algn="l" defTabSz="457200" rtl="0" eaLnBrk="1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Human error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742950" lvl="1" indent="-285750" algn="l" defTabSz="457200" rtl="0" eaLnBrk="1" latinLnBrk="0" hangingPunct="1">
                        <a:buFont typeface="Arial" panose="020B0604020202020204" pitchFamily="34" charset="0"/>
                        <a:buChar char="−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Determining whether potential matches are false</a:t>
                      </a:r>
                    </a:p>
                    <a:p>
                      <a:pPr marL="742950" lvl="1" indent="-285750" algn="l" defTabSz="457200" rtl="0" eaLnBrk="1" latinLnBrk="0" hangingPunct="1">
                        <a:buFont typeface="Arial" panose="020B0604020202020204" pitchFamily="34" charset="0"/>
                        <a:buChar char="−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Miscommunication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 algn="l" defTabSz="457200" rtl="0" eaLnBrk="1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Misinterpreting EU/US sanctions legislation and 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guidance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42240">
                <a:tc>
                  <a:txBody>
                    <a:bodyPr/>
                    <a:lstStyle/>
                    <a:p>
                      <a:endParaRPr lang="en-US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 algn="l" defTabSz="457200" rtl="0" eaLnBrk="1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Due diligence and screening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742950" lvl="1" indent="-285750" algn="l" defTabSz="457200" rtl="0" eaLnBrk="1" latinLnBrk="0" hangingPunct="1">
                        <a:buFont typeface="Arial" panose="020B0604020202020204" pitchFamily="34" charset="0"/>
                        <a:buChar char="−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Failure to update/monitor for changes and new designations</a:t>
                      </a:r>
                    </a:p>
                    <a:p>
                      <a:pPr marL="742950" lvl="1" indent="-285750" algn="l" defTabSz="457200" rtl="0" eaLnBrk="1" latinLnBrk="0" hangingPunct="1">
                        <a:buFont typeface="Arial" panose="020B0604020202020204" pitchFamily="34" charset="0"/>
                        <a:buChar char="−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Automatic exceptions in screening filter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12692B-AD9D-467F-BCBE-8D6F42D822EB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8154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Identifying and Managing </a:t>
            </a:r>
            <a:r>
              <a:rPr lang="en-US" sz="2800" dirty="0" smtClean="0"/>
              <a:t>Risks (cont’d)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Determine the level of risk you are willing to accept</a:t>
            </a:r>
          </a:p>
          <a:p>
            <a:r>
              <a:rPr lang="en-US" sz="2400" dirty="0" smtClean="0"/>
              <a:t>Ensure </a:t>
            </a:r>
            <a:r>
              <a:rPr lang="en-US" sz="2400" dirty="0"/>
              <a:t>your policies are sufficient to manage that risk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Once you determine your risk tolerance, ensure policies are set accordingly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Ensure policies cover all personnel involved (management, business teams, compliance staff, and others</a:t>
            </a:r>
            <a:r>
              <a:rPr lang="en-US" sz="2000" dirty="0" smtClean="0"/>
              <a:t>)</a:t>
            </a:r>
            <a:endParaRPr lang="en-US" sz="2000" dirty="0"/>
          </a:p>
          <a:p>
            <a:r>
              <a:rPr lang="en-US" sz="2400" dirty="0"/>
              <a:t>Train, train, train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If a violation occurs, the fact that you have invested in training will be a mitigating </a:t>
            </a:r>
            <a:r>
              <a:rPr lang="en-US" sz="2000" dirty="0" smtClean="0"/>
              <a:t>factor</a:t>
            </a:r>
            <a:endParaRPr lang="en-US" sz="2000" dirty="0"/>
          </a:p>
          <a:p>
            <a:r>
              <a:rPr lang="en-US" sz="2400" dirty="0"/>
              <a:t>Audit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Policies/procedures are never perfect – auditing can help spot holes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12692B-AD9D-467F-BCBE-8D6F42D822EB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533400" y="1143000"/>
            <a:ext cx="457200" cy="381000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533400" y="1676400"/>
            <a:ext cx="457200" cy="381000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533400" y="3352800"/>
            <a:ext cx="457200" cy="381000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533400" y="4495800"/>
            <a:ext cx="457200" cy="381000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8813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Compliance Considerations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12692B-AD9D-467F-BCBE-8D6F42D822EB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75456" y="1143000"/>
            <a:ext cx="4020344" cy="4724400"/>
          </a:xfrm>
          <a:prstGeom prst="rect">
            <a:avLst/>
          </a:prstGeom>
          <a:gradFill rotWithShape="1">
            <a:gsLst>
              <a:gs pos="0">
                <a:srgbClr val="F0A0A5"/>
              </a:gs>
              <a:gs pos="100000">
                <a:schemeClr val="bg1"/>
              </a:gs>
            </a:gsLst>
            <a:lin ang="5400000"/>
          </a:gradFill>
          <a:ln w="9525">
            <a:solidFill>
              <a:srgbClr val="97172C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+mn-lt"/>
                <a:ea typeface="+mn-ea"/>
              </a:rPr>
              <a:t>De-Risking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+mn-lt"/>
              <a:ea typeface="+mn-ea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+mn-lt"/>
                <a:ea typeface="+mn-ea"/>
              </a:rPr>
              <a:t>Self-imposed limitations on </a:t>
            </a:r>
            <a:r>
              <a:rPr lang="en-US" sz="2000" dirty="0" smtClean="0">
                <a:latin typeface="+mn-lt"/>
                <a:ea typeface="+mn-ea"/>
              </a:rPr>
              <a:t>potential business</a:t>
            </a:r>
            <a:br>
              <a:rPr lang="en-US" sz="2000" dirty="0" smtClean="0">
                <a:latin typeface="+mn-lt"/>
                <a:ea typeface="+mn-ea"/>
              </a:rPr>
            </a:br>
            <a:endParaRPr lang="en-US" sz="2000" dirty="0">
              <a:latin typeface="+mn-lt"/>
              <a:ea typeface="+mn-ea"/>
            </a:endParaRPr>
          </a:p>
          <a:p>
            <a:pPr marL="742950" lvl="1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sz="2000" dirty="0">
                <a:latin typeface="+mn-lt"/>
                <a:ea typeface="+mn-ea"/>
              </a:rPr>
              <a:t>Very common today</a:t>
            </a:r>
          </a:p>
          <a:p>
            <a:pPr marL="742950" lvl="1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sz="2000" dirty="0">
                <a:latin typeface="+mn-lt"/>
                <a:ea typeface="+mn-ea"/>
              </a:rPr>
              <a:t>Goes beyond what is required under the law</a:t>
            </a:r>
          </a:p>
          <a:p>
            <a:pPr marL="742950" lvl="1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sz="2000" dirty="0">
                <a:latin typeface="+mn-lt"/>
                <a:ea typeface="+mn-ea"/>
              </a:rPr>
              <a:t>Can involve more simple compliance assessment</a:t>
            </a:r>
          </a:p>
          <a:p>
            <a:pPr marL="742950" lvl="1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sz="2000" dirty="0">
                <a:latin typeface="+mn-lt"/>
                <a:ea typeface="+mn-ea"/>
              </a:rPr>
              <a:t>Can result in loss of legitimate business; upset customers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724400" y="1143000"/>
            <a:ext cx="4114800" cy="4724400"/>
          </a:xfrm>
          <a:prstGeom prst="rect">
            <a:avLst/>
          </a:prstGeom>
          <a:gradFill rotWithShape="1">
            <a:gsLst>
              <a:gs pos="0">
                <a:srgbClr val="F0A0A5"/>
              </a:gs>
              <a:gs pos="100000">
                <a:schemeClr val="bg1"/>
              </a:gs>
            </a:gsLst>
            <a:lin ang="5400000"/>
          </a:gradFill>
          <a:ln w="9525">
            <a:solidFill>
              <a:srgbClr val="97172C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latin typeface="+mn-lt"/>
                <a:ea typeface="+mn-ea"/>
              </a:rPr>
              <a:t>Nuanced Compliance</a:t>
            </a:r>
            <a:endParaRPr lang="en-US" sz="2000" b="1" dirty="0">
              <a:latin typeface="+mn-lt"/>
              <a:ea typeface="+mn-e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+mn-lt"/>
              <a:ea typeface="+mn-ea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+mn-lt"/>
                <a:ea typeface="+mn-ea"/>
              </a:rPr>
              <a:t>Engagement </a:t>
            </a:r>
            <a:r>
              <a:rPr lang="en-US" sz="2000" dirty="0" smtClean="0">
                <a:latin typeface="+mn-lt"/>
                <a:ea typeface="+mn-ea"/>
              </a:rPr>
              <a:t>with countries subject to sanctions to </a:t>
            </a:r>
            <a:r>
              <a:rPr lang="en-US" sz="2000" dirty="0">
                <a:latin typeface="+mn-lt"/>
                <a:ea typeface="+mn-ea"/>
              </a:rPr>
              <a:t>the extent </a:t>
            </a:r>
            <a:r>
              <a:rPr lang="en-US" sz="2000" dirty="0" smtClean="0">
                <a:latin typeface="+mn-lt"/>
                <a:ea typeface="+mn-ea"/>
              </a:rPr>
              <a:t>permitted</a:t>
            </a:r>
            <a:br>
              <a:rPr lang="en-US" sz="2000" dirty="0" smtClean="0">
                <a:latin typeface="+mn-lt"/>
                <a:ea typeface="+mn-ea"/>
              </a:rPr>
            </a:br>
            <a:endParaRPr lang="en-US" sz="2000" dirty="0">
              <a:latin typeface="+mn-lt"/>
              <a:ea typeface="+mn-ea"/>
            </a:endParaRPr>
          </a:p>
          <a:p>
            <a:pPr marL="514350" lvl="1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sz="2000" dirty="0">
                <a:latin typeface="+mn-lt"/>
                <a:ea typeface="+mn-ea"/>
              </a:rPr>
              <a:t>Requires complete and nuanced understanding of the law</a:t>
            </a:r>
          </a:p>
          <a:p>
            <a:pPr marL="514350" lvl="1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sz="2000" dirty="0">
                <a:latin typeface="+mn-lt"/>
                <a:ea typeface="+mn-ea"/>
              </a:rPr>
              <a:t>More complicated compliance mechanisms</a:t>
            </a:r>
          </a:p>
          <a:p>
            <a:pPr marL="514350" lvl="1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sz="2000" dirty="0">
                <a:latin typeface="+mn-lt"/>
                <a:ea typeface="+mn-ea"/>
              </a:rPr>
              <a:t>Well-trained experts to assess compliance decisions</a:t>
            </a:r>
          </a:p>
          <a:p>
            <a:pPr marL="514350" lvl="1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sz="2000" dirty="0">
                <a:latin typeface="+mn-lt"/>
                <a:ea typeface="+mn-ea"/>
              </a:rPr>
              <a:t>Can provide for market opportunities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chemeClr val="lt1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012890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US SDN/EU DP List Screening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Screening is one of the most important </a:t>
            </a:r>
            <a:r>
              <a:rPr lang="en-US" dirty="0" smtClean="0">
                <a:solidFill>
                  <a:srgbClr val="C00000"/>
                </a:solidFill>
              </a:rPr>
              <a:t>compliance </a:t>
            </a:r>
            <a:r>
              <a:rPr lang="en-US" dirty="0">
                <a:solidFill>
                  <a:srgbClr val="C00000"/>
                </a:solidFill>
              </a:rPr>
              <a:t>steps, but is not required by </a:t>
            </a:r>
            <a:r>
              <a:rPr lang="en-US" dirty="0" smtClean="0">
                <a:solidFill>
                  <a:srgbClr val="C00000"/>
                </a:solidFill>
              </a:rPr>
              <a:t>law </a:t>
            </a:r>
            <a:endParaRPr lang="en-US" dirty="0">
              <a:solidFill>
                <a:srgbClr val="C00000"/>
              </a:solidFill>
            </a:endParaRPr>
          </a:p>
          <a:p>
            <a:r>
              <a:rPr lang="en-US" sz="2100" dirty="0"/>
              <a:t>A prudential measure to help prevent violations from occurring</a:t>
            </a:r>
          </a:p>
          <a:p>
            <a:r>
              <a:rPr lang="en-US" sz="2100" dirty="0"/>
              <a:t>Transactions with customers, vendors, brokers, and other business partners should be screened against the </a:t>
            </a:r>
            <a:r>
              <a:rPr lang="en-US" sz="2100" dirty="0" smtClean="0"/>
              <a:t>SDN List/EU DP List</a:t>
            </a:r>
            <a:endParaRPr lang="en-US" sz="2100" dirty="0"/>
          </a:p>
          <a:p>
            <a:r>
              <a:rPr lang="en-US" sz="2100" dirty="0"/>
              <a:t>Screening procedures, and records showing evidence of </a:t>
            </a:r>
            <a:r>
              <a:rPr lang="en-US" sz="2100" dirty="0" smtClean="0"/>
              <a:t>SDN/DP </a:t>
            </a:r>
            <a:r>
              <a:rPr lang="en-US" sz="2100" dirty="0"/>
              <a:t>screens, should be documented and followed</a:t>
            </a:r>
          </a:p>
          <a:p>
            <a:r>
              <a:rPr lang="en-US" sz="2100" dirty="0"/>
              <a:t>Screening should be conducted by designated personnel in the functional areas, as appropriate, prior to any transaction occurring</a:t>
            </a:r>
          </a:p>
          <a:p>
            <a:r>
              <a:rPr lang="en-US" sz="2100" dirty="0"/>
              <a:t>Positive hits or questions should be immediately reported to the Legal/Compliance Department and should not proceed unless </a:t>
            </a:r>
            <a:r>
              <a:rPr lang="en-US" sz="2100" dirty="0" smtClean="0"/>
              <a:t>cleared</a:t>
            </a:r>
            <a:endParaRPr lang="en-US" sz="2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12692B-AD9D-467F-BCBE-8D6F42D822EB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2867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Risk Mitigation Steps with Counterparties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295400"/>
            <a:ext cx="7581901" cy="4120070"/>
          </a:xfrm>
        </p:spPr>
        <p:txBody>
          <a:bodyPr/>
          <a:lstStyle/>
          <a:p>
            <a:r>
              <a:rPr lang="en-US" dirty="0" smtClean="0"/>
              <a:t>Obtain certification/ representations/ warranties from counterparties</a:t>
            </a:r>
          </a:p>
          <a:p>
            <a:r>
              <a:rPr lang="en-US" dirty="0" smtClean="0"/>
              <a:t>Require screening by distributors and agents</a:t>
            </a:r>
          </a:p>
          <a:p>
            <a:r>
              <a:rPr lang="en-US" dirty="0" smtClean="0"/>
              <a:t>Review option to terminate or suspend contracts</a:t>
            </a:r>
          </a:p>
          <a:p>
            <a:r>
              <a:rPr lang="en-US" dirty="0" smtClean="0"/>
              <a:t>Assess compliance by major customers</a:t>
            </a:r>
          </a:p>
          <a:p>
            <a:r>
              <a:rPr lang="en-US" dirty="0" smtClean="0"/>
              <a:t>Build compliance terms into contractual arrangements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12692B-AD9D-467F-BCBE-8D6F42D822EB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8761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Risk Mitigation Steps – Sanctions Clause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143000"/>
            <a:ext cx="7581901" cy="4272470"/>
          </a:xfrm>
        </p:spPr>
        <p:txBody>
          <a:bodyPr/>
          <a:lstStyle/>
          <a:p>
            <a:r>
              <a:rPr lang="en-US" dirty="0" smtClean="0"/>
              <a:t>Does not replace due diligence</a:t>
            </a:r>
          </a:p>
          <a:p>
            <a:r>
              <a:rPr lang="en-US" dirty="0" smtClean="0"/>
              <a:t>Intended purpose of sanction clause</a:t>
            </a:r>
          </a:p>
          <a:p>
            <a:pPr lvl="1"/>
            <a:r>
              <a:rPr lang="en-US" dirty="0" smtClean="0"/>
              <a:t>Implement statutory prohibition into contract</a:t>
            </a:r>
          </a:p>
          <a:p>
            <a:pPr lvl="1"/>
            <a:r>
              <a:rPr lang="en-US" dirty="0" smtClean="0"/>
              <a:t>Clarity on legal positions regarding contractual effect of economic sanctions to avoid legal disputes</a:t>
            </a:r>
          </a:p>
          <a:p>
            <a:r>
              <a:rPr lang="en-US" dirty="0" smtClean="0"/>
              <a:t>Inherent limitations</a:t>
            </a:r>
          </a:p>
          <a:p>
            <a:pPr lvl="1"/>
            <a:r>
              <a:rPr lang="en-US" dirty="0"/>
              <a:t>may not be accepted by counter-parties and may not cover all of them</a:t>
            </a:r>
          </a:p>
          <a:p>
            <a:pPr lvl="1"/>
            <a:r>
              <a:rPr lang="en-US" dirty="0"/>
              <a:t>different forms with varying degree of legal certainty</a:t>
            </a:r>
          </a:p>
          <a:p>
            <a:pPr lvl="1"/>
            <a:r>
              <a:rPr lang="en-US" dirty="0"/>
              <a:t>enforcement affected by the choice of law/jurisdiction of the contract </a:t>
            </a:r>
            <a:r>
              <a:rPr lang="en-US" dirty="0" smtClean="0"/>
              <a:t>concerned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12692B-AD9D-467F-BCBE-8D6F42D822EB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8182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Mitigation – Internal Controls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12692B-AD9D-467F-BCBE-8D6F42D822EB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5" name="Down Arrow Callout 4"/>
          <p:cNvSpPr/>
          <p:nvPr/>
        </p:nvSpPr>
        <p:spPr>
          <a:xfrm>
            <a:off x="3045954" y="3505200"/>
            <a:ext cx="3556185" cy="685800"/>
          </a:xfrm>
          <a:prstGeom prst="downArrowCallou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Callout 5"/>
          <p:cNvSpPr/>
          <p:nvPr/>
        </p:nvSpPr>
        <p:spPr>
          <a:xfrm>
            <a:off x="3429000" y="1078523"/>
            <a:ext cx="2790094" cy="685800"/>
          </a:xfrm>
          <a:prstGeom prst="downArrowCallou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779464" y="1109133"/>
            <a:ext cx="8076670" cy="4478338"/>
          </a:xfrm>
        </p:spPr>
        <p:txBody>
          <a:bodyPr/>
          <a:lstStyle/>
          <a:p>
            <a:pPr marL="0" indent="0" algn="ctr" eaLnBrk="1" hangingPunct="1">
              <a:spcBef>
                <a:spcPts val="600"/>
              </a:spcBef>
              <a:buNone/>
              <a:defRPr/>
            </a:pPr>
            <a:r>
              <a:rPr lang="en-US" sz="2000" dirty="0" smtClean="0">
                <a:ea typeface="+mn-ea"/>
                <a:cs typeface="+mn-cs"/>
              </a:rPr>
              <a:t>Why conduct a review?</a:t>
            </a:r>
          </a:p>
          <a:p>
            <a:pPr lvl="1">
              <a:spcAft>
                <a:spcPts val="0"/>
              </a:spcAft>
              <a:buFont typeface="Arial" panose="020B0604020202020204" pitchFamily="34" charset="0"/>
              <a:buChar char="−"/>
              <a:defRPr/>
            </a:pPr>
            <a:endParaRPr lang="en-US" sz="1800" dirty="0" smtClean="0">
              <a:ea typeface="+mn-ea"/>
              <a:cs typeface="+mn-cs"/>
            </a:endParaRPr>
          </a:p>
          <a:p>
            <a:pPr lvl="1">
              <a:spcAft>
                <a:spcPts val="0"/>
              </a:spcAft>
              <a:buFont typeface="Arial" panose="020B0604020202020204" pitchFamily="34" charset="0"/>
              <a:buChar char="−"/>
              <a:defRPr/>
            </a:pPr>
            <a:r>
              <a:rPr lang="en-US" sz="1800" dirty="0" smtClean="0">
                <a:ea typeface="+mn-ea"/>
                <a:cs typeface="+mn-cs"/>
              </a:rPr>
              <a:t>Audits/self-assessments are an important mechanism to verify compliance with the law and corporate policies</a:t>
            </a:r>
          </a:p>
          <a:p>
            <a:pPr lvl="1">
              <a:spcAft>
                <a:spcPts val="0"/>
              </a:spcAft>
              <a:buFont typeface="Arial" panose="020B0604020202020204" pitchFamily="34" charset="0"/>
              <a:buChar char="−"/>
              <a:defRPr/>
            </a:pPr>
            <a:r>
              <a:rPr lang="en-US" sz="1800" dirty="0" smtClean="0">
                <a:ea typeface="+mn-ea"/>
                <a:cs typeface="+mn-cs"/>
              </a:rPr>
              <a:t>Can be scheduled/unscheduled, transaction-specific or enterprise-wide</a:t>
            </a:r>
          </a:p>
          <a:p>
            <a:pPr lvl="1">
              <a:spcAft>
                <a:spcPts val="0"/>
              </a:spcAft>
              <a:buFont typeface="Arial" panose="020B0604020202020204" pitchFamily="34" charset="0"/>
              <a:buChar char="−"/>
              <a:defRPr/>
            </a:pPr>
            <a:r>
              <a:rPr lang="en-US" sz="1800" dirty="0" smtClean="0">
                <a:ea typeface="+mn-ea"/>
                <a:cs typeface="+mn-cs"/>
              </a:rPr>
              <a:t>Entities frequently adopt a risk-based approach</a:t>
            </a:r>
            <a:endParaRPr lang="en-US" dirty="0" smtClean="0">
              <a:ea typeface="+mn-ea"/>
              <a:cs typeface="+mn-cs"/>
            </a:endParaRPr>
          </a:p>
          <a:p>
            <a:pPr eaLnBrk="1" hangingPunct="1">
              <a:spcBef>
                <a:spcPts val="600"/>
              </a:spcBef>
              <a:buFont typeface="Wingdings" charset="0"/>
              <a:buChar char="§"/>
              <a:defRPr/>
            </a:pPr>
            <a:endParaRPr lang="en-US" sz="2000" dirty="0" smtClean="0">
              <a:ea typeface="+mn-ea"/>
              <a:cs typeface="+mn-cs"/>
            </a:endParaRPr>
          </a:p>
          <a:p>
            <a:pPr marL="0" indent="0" algn="ctr" eaLnBrk="1" hangingPunct="1">
              <a:spcBef>
                <a:spcPts val="600"/>
              </a:spcBef>
              <a:buNone/>
              <a:defRPr/>
            </a:pPr>
            <a:r>
              <a:rPr lang="en-US" sz="2000" dirty="0" smtClean="0">
                <a:ea typeface="+mn-ea"/>
                <a:cs typeface="+mn-cs"/>
              </a:rPr>
              <a:t>Why conduct an investigation?</a:t>
            </a:r>
          </a:p>
          <a:p>
            <a:pPr lvl="1">
              <a:spcAft>
                <a:spcPts val="0"/>
              </a:spcAft>
              <a:buFont typeface="Arial" panose="020B0604020202020204" pitchFamily="34" charset="0"/>
              <a:buChar char="−"/>
              <a:defRPr/>
            </a:pPr>
            <a:endParaRPr lang="en-US" sz="1800" dirty="0" smtClean="0"/>
          </a:p>
          <a:p>
            <a:pPr lvl="1">
              <a:spcAft>
                <a:spcPts val="0"/>
              </a:spcAft>
              <a:buFont typeface="Arial" panose="020B0604020202020204" pitchFamily="34" charset="0"/>
              <a:buChar char="−"/>
              <a:defRPr/>
            </a:pPr>
            <a:r>
              <a:rPr lang="en-US" sz="1800" dirty="0" smtClean="0"/>
              <a:t>Internal or external audits, or routine monitoring or compliance</a:t>
            </a:r>
          </a:p>
          <a:p>
            <a:pPr lvl="1">
              <a:spcAft>
                <a:spcPts val="0"/>
              </a:spcAft>
              <a:buFont typeface="Arial" panose="020B0604020202020204" pitchFamily="34" charset="0"/>
              <a:buChar char="−"/>
              <a:defRPr/>
            </a:pPr>
            <a:r>
              <a:rPr lang="en-US" sz="1800" dirty="0" smtClean="0"/>
              <a:t>Employee notification of potential violation</a:t>
            </a:r>
          </a:p>
          <a:p>
            <a:pPr lvl="1">
              <a:spcAft>
                <a:spcPts val="0"/>
              </a:spcAft>
              <a:buFont typeface="Arial" panose="020B0604020202020204" pitchFamily="34" charset="0"/>
              <a:buChar char="−"/>
              <a:defRPr/>
            </a:pPr>
            <a:r>
              <a:rPr lang="en-US" sz="1800" dirty="0" smtClean="0"/>
              <a:t>US government subpoena</a:t>
            </a:r>
          </a:p>
          <a:p>
            <a:pPr lvl="1">
              <a:spcAft>
                <a:spcPts val="0"/>
              </a:spcAft>
              <a:buFont typeface="Arial" panose="020B0604020202020204" pitchFamily="34" charset="0"/>
              <a:buChar char="−"/>
              <a:defRPr/>
            </a:pPr>
            <a:r>
              <a:rPr lang="en-US" sz="1800" dirty="0" smtClean="0"/>
              <a:t>Risk of disclosure (e.g., whistleblowers, third parties, external audits)</a:t>
            </a:r>
          </a:p>
          <a:p>
            <a:pPr lvl="1">
              <a:spcAft>
                <a:spcPts val="0"/>
              </a:spcAft>
              <a:buFont typeface="Arial" panose="020B0604020202020204" pitchFamily="34" charset="0"/>
              <a:buChar char="−"/>
              <a:defRPr/>
            </a:pPr>
            <a:r>
              <a:rPr lang="en-US" sz="1800" dirty="0" smtClean="0"/>
              <a:t>Obligation to disclose misconduct (e.g., audits, licensing, reporting)</a:t>
            </a:r>
          </a:p>
          <a:p>
            <a:pPr lvl="1">
              <a:spcAft>
                <a:spcPts val="0"/>
              </a:spcAft>
              <a:buFont typeface="Arial" panose="020B0604020202020204" pitchFamily="34" charset="0"/>
              <a:buChar char="−"/>
              <a:defRPr/>
            </a:pPr>
            <a:endParaRPr lang="en-US" sz="1800" dirty="0" smtClean="0"/>
          </a:p>
          <a:p>
            <a:pPr lvl="1">
              <a:spcAft>
                <a:spcPts val="0"/>
              </a:spcAft>
              <a:buFont typeface="Arial" panose="020B0604020202020204" pitchFamily="34" charset="0"/>
              <a:buChar char="−"/>
              <a:defRPr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0910426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For Further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Guy Soussan</a:t>
            </a:r>
          </a:p>
          <a:p>
            <a:pPr marL="0" indent="0">
              <a:buNone/>
            </a:pPr>
            <a:r>
              <a:rPr lang="en-US" dirty="0"/>
              <a:t>Steptoe &amp; Johnson LLP</a:t>
            </a:r>
          </a:p>
          <a:p>
            <a:pPr marL="0" indent="0">
              <a:buNone/>
            </a:pPr>
            <a:r>
              <a:rPr lang="en-US" dirty="0"/>
              <a:t>+32 2 626 05 35</a:t>
            </a:r>
          </a:p>
          <a:p>
            <a:pPr marL="0" indent="0">
              <a:buNone/>
            </a:pPr>
            <a:r>
              <a:rPr lang="en-US" dirty="0" smtClean="0"/>
              <a:t>gsoussan@steptoe.com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12692B-AD9D-467F-BCBE-8D6F42D822EB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028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Why EU Sanctions </a:t>
            </a:r>
            <a:r>
              <a:rPr lang="en-US" sz="2800" dirty="0"/>
              <a:t>Apply to You?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828800"/>
            <a:ext cx="7581901" cy="3586670"/>
          </a:xfrm>
        </p:spPr>
        <p:txBody>
          <a:bodyPr/>
          <a:lstStyle/>
          <a:p>
            <a:r>
              <a:rPr lang="en-US" dirty="0" smtClean="0"/>
              <a:t>Your nationality/ domicile of your legal entity</a:t>
            </a:r>
            <a:endParaRPr lang="en-US" dirty="0"/>
          </a:p>
          <a:p>
            <a:r>
              <a:rPr lang="en-US" dirty="0"/>
              <a:t>The parties involved in </a:t>
            </a:r>
            <a:r>
              <a:rPr lang="en-US" dirty="0" smtClean="0"/>
              <a:t>your transaction</a:t>
            </a:r>
            <a:endParaRPr lang="en-US" dirty="0"/>
          </a:p>
          <a:p>
            <a:r>
              <a:rPr lang="en-US" dirty="0"/>
              <a:t>The </a:t>
            </a:r>
            <a:r>
              <a:rPr lang="en-US" dirty="0" smtClean="0"/>
              <a:t>subject matter of your transaction</a:t>
            </a:r>
          </a:p>
          <a:p>
            <a:r>
              <a:rPr lang="en-US" dirty="0" smtClean="0"/>
              <a:t>The existence of financial services restrictions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12692B-AD9D-467F-BCBE-8D6F42D822E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135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Your Nationality/ Domicile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447800"/>
            <a:ext cx="7581901" cy="3967670"/>
          </a:xfrm>
        </p:spPr>
        <p:txBody>
          <a:bodyPr/>
          <a:lstStyle/>
          <a:p>
            <a:r>
              <a:rPr lang="en-US" dirty="0"/>
              <a:t>Any entity incorporated in an EU Member State and its EU and non-EU branches </a:t>
            </a:r>
          </a:p>
          <a:p>
            <a:r>
              <a:rPr lang="en-US" dirty="0"/>
              <a:t>Any entity incorporated outside the EU, but only with respect to business conducted in the </a:t>
            </a:r>
            <a:r>
              <a:rPr lang="en-US" dirty="0" smtClean="0"/>
              <a:t>EU</a:t>
            </a:r>
            <a:endParaRPr lang="en-US" dirty="0"/>
          </a:p>
          <a:p>
            <a:r>
              <a:rPr lang="en-US" dirty="0"/>
              <a:t>Any individual resident in the EU, irrespective of </a:t>
            </a:r>
            <a:r>
              <a:rPr lang="en-US" dirty="0" smtClean="0"/>
              <a:t>nationality</a:t>
            </a:r>
          </a:p>
          <a:p>
            <a:r>
              <a:rPr lang="en-US" dirty="0" smtClean="0"/>
              <a:t>Any </a:t>
            </a:r>
            <a:r>
              <a:rPr lang="en-US" dirty="0"/>
              <a:t>EU national even if resident outside the EU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12692B-AD9D-467F-BCBE-8D6F42D822E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480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420813"/>
            <a:ext cx="7581901" cy="4294187"/>
          </a:xfrm>
        </p:spPr>
        <p:txBody>
          <a:bodyPr/>
          <a:lstStyle/>
          <a:p>
            <a:r>
              <a:rPr lang="en-US" sz="2400" dirty="0"/>
              <a:t>EU persons and entities cannot provide “</a:t>
            </a:r>
            <a:r>
              <a:rPr lang="en-US" sz="2400" b="1" dirty="0"/>
              <a:t>economic resources</a:t>
            </a:r>
            <a:r>
              <a:rPr lang="en-US" sz="2400" dirty="0"/>
              <a:t>” and are required to freeze any property belonging to </a:t>
            </a:r>
            <a:r>
              <a:rPr lang="en-US" sz="2400" dirty="0" smtClean="0"/>
              <a:t>them </a:t>
            </a:r>
            <a:r>
              <a:rPr lang="en-US" sz="2400" dirty="0"/>
              <a:t>that come under their control</a:t>
            </a:r>
          </a:p>
          <a:p>
            <a:r>
              <a:rPr lang="en-US" sz="2400" dirty="0"/>
              <a:t>The EU defines as “Designated Natural or Legal Persons</a:t>
            </a:r>
            <a:r>
              <a:rPr lang="en-US" sz="2400" dirty="0" smtClean="0"/>
              <a:t>” (“DP):</a:t>
            </a:r>
            <a:endParaRPr lang="en-US" sz="2400" dirty="0"/>
          </a:p>
          <a:p>
            <a:pPr marL="684213" lvl="1" indent="-455613">
              <a:buNone/>
            </a:pPr>
            <a:r>
              <a:rPr lang="en-US" sz="2000" dirty="0" smtClean="0">
                <a:solidFill>
                  <a:srgbClr val="971B2F"/>
                </a:solidFill>
              </a:rPr>
              <a:t>(I)</a:t>
            </a:r>
            <a:r>
              <a:rPr lang="en-US" sz="2000" dirty="0" smtClean="0"/>
              <a:t>	Persons or entities explicitly listed in Annexes to EU Regulations</a:t>
            </a:r>
          </a:p>
          <a:p>
            <a:pPr marL="684213" lvl="1" indent="-455613">
              <a:buNone/>
            </a:pPr>
            <a:r>
              <a:rPr lang="en-US" sz="2000" dirty="0" smtClean="0">
                <a:solidFill>
                  <a:srgbClr val="971B2F"/>
                </a:solidFill>
              </a:rPr>
              <a:t>(II)</a:t>
            </a:r>
            <a:r>
              <a:rPr lang="en-US" sz="2000" dirty="0" smtClean="0"/>
              <a:t>	Entities with a total ownership of 50% or more by those designated</a:t>
            </a:r>
          </a:p>
          <a:p>
            <a:pPr marL="684213" lvl="1" indent="-455613">
              <a:buNone/>
            </a:pPr>
            <a:r>
              <a:rPr lang="en-US" sz="2000" dirty="0" smtClean="0">
                <a:solidFill>
                  <a:srgbClr val="971B2F"/>
                </a:solidFill>
              </a:rPr>
              <a:t>(III)</a:t>
            </a:r>
            <a:r>
              <a:rPr lang="en-US" sz="2000" dirty="0" smtClean="0"/>
              <a:t>	Entities they control or those acting on their behalf</a:t>
            </a:r>
          </a:p>
          <a:p>
            <a:pPr lvl="1"/>
            <a:endParaRPr lang="en-US" sz="2000" dirty="0"/>
          </a:p>
          <a:p>
            <a:pPr marL="228600" lvl="1" indent="0">
              <a:buNone/>
            </a:pPr>
            <a:r>
              <a:rPr lang="en-US" sz="2000" dirty="0" smtClean="0"/>
              <a:t>Note: (II) and (III) are not expressly listed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12692B-AD9D-467F-BCBE-8D6F42D822E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779463" y="284163"/>
            <a:ext cx="7897812" cy="78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/>
                </a:solidFill>
                <a:latin typeface="+mj-lt"/>
                <a:ea typeface="Arial Unicode MS" pitchFamily="34" charset="-128"/>
                <a:cs typeface="Arial Unicode MS" pitchFamily="34" charset="-128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r>
              <a:rPr lang="en-US" sz="2800" dirty="0" smtClean="0"/>
              <a:t>Your Transaction involves “</a:t>
            </a:r>
            <a:r>
              <a:rPr lang="en-US" sz="2800" dirty="0"/>
              <a:t>Designated Natural or Legal Persons</a:t>
            </a:r>
            <a:r>
              <a:rPr lang="en-US" sz="2800" dirty="0" smtClean="0"/>
              <a:t>”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19545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219201"/>
            <a:ext cx="7581901" cy="4343399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400" dirty="0"/>
              <a:t>Ban on </a:t>
            </a:r>
            <a:r>
              <a:rPr lang="en-US" sz="2400" dirty="0" smtClean="0"/>
              <a:t>export, import, transport, brokering of banned items</a:t>
            </a:r>
          </a:p>
          <a:p>
            <a:pPr>
              <a:spcBef>
                <a:spcPts val="600"/>
              </a:spcBef>
            </a:pPr>
            <a:r>
              <a:rPr lang="en-US" sz="2400" dirty="0" smtClean="0"/>
              <a:t>Ban on related technical assistance</a:t>
            </a:r>
          </a:p>
          <a:p>
            <a:pPr>
              <a:spcBef>
                <a:spcPts val="600"/>
              </a:spcBef>
            </a:pPr>
            <a:r>
              <a:rPr lang="en-US" sz="2400" dirty="0" smtClean="0"/>
              <a:t>Ban on goods of EU and target country origin</a:t>
            </a:r>
          </a:p>
          <a:p>
            <a:pPr>
              <a:spcBef>
                <a:spcPts val="600"/>
              </a:spcBef>
            </a:pPr>
            <a:r>
              <a:rPr lang="en-US" sz="2400" dirty="0" smtClean="0"/>
              <a:t>Banned items</a:t>
            </a:r>
          </a:p>
          <a:p>
            <a:pPr lvl="1">
              <a:spcAft>
                <a:spcPts val="0"/>
              </a:spcAft>
            </a:pPr>
            <a:r>
              <a:rPr lang="en-US" sz="2000" dirty="0" smtClean="0"/>
              <a:t>Arms and internal repression equipment</a:t>
            </a:r>
          </a:p>
          <a:p>
            <a:pPr lvl="1">
              <a:spcAft>
                <a:spcPts val="0"/>
              </a:spcAft>
            </a:pPr>
            <a:r>
              <a:rPr lang="en-US" sz="2000" dirty="0" smtClean="0"/>
              <a:t>WMD-related</a:t>
            </a:r>
          </a:p>
          <a:p>
            <a:pPr lvl="1">
              <a:spcAft>
                <a:spcPts val="0"/>
              </a:spcAft>
            </a:pPr>
            <a:r>
              <a:rPr lang="en-US" sz="2000" dirty="0" smtClean="0"/>
              <a:t>Crude oil and petroleum products</a:t>
            </a:r>
          </a:p>
          <a:p>
            <a:pPr lvl="1">
              <a:spcAft>
                <a:spcPts val="0"/>
              </a:spcAft>
            </a:pPr>
            <a:r>
              <a:rPr lang="en-US" sz="2000" dirty="0" smtClean="0"/>
              <a:t>Key equipment for oil and gas</a:t>
            </a:r>
          </a:p>
          <a:p>
            <a:pPr lvl="1">
              <a:spcAft>
                <a:spcPts val="0"/>
              </a:spcAft>
            </a:pPr>
            <a:r>
              <a:rPr lang="en-US" sz="2000" dirty="0" smtClean="0"/>
              <a:t>Dual use goods</a:t>
            </a:r>
          </a:p>
          <a:p>
            <a:pPr lvl="1">
              <a:spcAft>
                <a:spcPts val="0"/>
              </a:spcAft>
            </a:pPr>
            <a:r>
              <a:rPr lang="en-US" sz="2000" dirty="0" smtClean="0"/>
              <a:t>Luxury items</a:t>
            </a:r>
          </a:p>
          <a:p>
            <a:pPr lvl="1">
              <a:spcAft>
                <a:spcPts val="0"/>
              </a:spcAft>
            </a:pPr>
            <a:r>
              <a:rPr lang="en-US" sz="2000" dirty="0" smtClean="0"/>
              <a:t>Others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12692B-AD9D-467F-BCBE-8D6F42D822E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779463" y="284163"/>
            <a:ext cx="7897812" cy="78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/>
                </a:solidFill>
                <a:latin typeface="+mj-lt"/>
                <a:ea typeface="Arial Unicode MS" pitchFamily="34" charset="-128"/>
                <a:cs typeface="Arial Unicode MS" pitchFamily="34" charset="-128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r>
              <a:rPr lang="en-US" sz="2800" dirty="0" smtClean="0"/>
              <a:t>The Object of your Transaction is Restricted - Examples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77133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284163"/>
            <a:ext cx="8288338" cy="477837"/>
          </a:xfrm>
        </p:spPr>
        <p:txBody>
          <a:bodyPr/>
          <a:lstStyle/>
          <a:p>
            <a:r>
              <a:rPr lang="en-US" sz="2800" dirty="0" smtClean="0"/>
              <a:t>The Existence of Financial Services Restrictions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Restrictions on investment</a:t>
            </a:r>
          </a:p>
          <a:p>
            <a:pPr lvl="1"/>
            <a:r>
              <a:rPr lang="en-US" dirty="0" smtClean="0"/>
              <a:t>Financial loans or credit</a:t>
            </a:r>
          </a:p>
          <a:p>
            <a:pPr lvl="1"/>
            <a:r>
              <a:rPr lang="en-US" dirty="0" smtClean="0"/>
              <a:t>Acquisition or extension of shareholdings</a:t>
            </a:r>
          </a:p>
          <a:p>
            <a:pPr lvl="1"/>
            <a:r>
              <a:rPr lang="en-US" dirty="0" smtClean="0"/>
              <a:t>Creation of joint ventures</a:t>
            </a:r>
          </a:p>
          <a:p>
            <a:pPr lvl="1"/>
            <a:r>
              <a:rPr lang="en-US" dirty="0" smtClean="0"/>
              <a:t>Participation in infrastructure projects</a:t>
            </a:r>
          </a:p>
          <a:p>
            <a:r>
              <a:rPr lang="en-US" dirty="0" smtClean="0"/>
              <a:t>Restrictions on (re)insurance</a:t>
            </a:r>
          </a:p>
          <a:p>
            <a:r>
              <a:rPr lang="en-US" dirty="0" smtClean="0"/>
              <a:t>Restrictions on transfer of funds</a:t>
            </a:r>
          </a:p>
          <a:p>
            <a:r>
              <a:rPr lang="en-US" dirty="0" smtClean="0"/>
              <a:t>Restrictions on access to capital markets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12692B-AD9D-467F-BCBE-8D6F42D822E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594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Main Challenges for the EU Industry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Room of different interpretation and application among Member States</a:t>
            </a:r>
          </a:p>
          <a:p>
            <a:r>
              <a:rPr lang="en-US" dirty="0" smtClean="0"/>
              <a:t>Ownership </a:t>
            </a:r>
            <a:r>
              <a:rPr lang="en-US" dirty="0"/>
              <a:t>of the other parties to the transaction</a:t>
            </a:r>
          </a:p>
          <a:p>
            <a:r>
              <a:rPr lang="en-US" dirty="0" smtClean="0"/>
              <a:t>Use </a:t>
            </a:r>
            <a:r>
              <a:rPr lang="en-US" dirty="0"/>
              <a:t>of the goods, services, or </a:t>
            </a:r>
            <a:r>
              <a:rPr lang="en-US" dirty="0" smtClean="0"/>
              <a:t>technology</a:t>
            </a:r>
          </a:p>
          <a:p>
            <a:r>
              <a:rPr lang="en-US" dirty="0"/>
              <a:t>Legal uncertainty linked to judicial challenges to EU listing</a:t>
            </a:r>
          </a:p>
          <a:p>
            <a:r>
              <a:rPr lang="en-US" dirty="0" smtClean="0"/>
              <a:t>Potential extra-territorial application of sanctions regimes of other jurisdictions (e.g. the US)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12692B-AD9D-467F-BCBE-8D6F42D822E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440917"/>
      </p:ext>
    </p:extLst>
  </p:cSld>
  <p:clrMapOvr>
    <a:masterClrMapping/>
  </p:clrMapOvr>
</p:sld>
</file>

<file path=ppt/theme/theme1.xml><?xml version="1.0" encoding="utf-8"?>
<a:theme xmlns:a="http://schemas.openxmlformats.org/drawingml/2006/main" name="Steptoe_PPT_Template_Image3">
  <a:themeElements>
    <a:clrScheme name="Steptoe">
      <a:dk1>
        <a:sysClr val="windowText" lastClr="000000"/>
      </a:dk1>
      <a:lt1>
        <a:sysClr val="window" lastClr="FFFFFF"/>
      </a:lt1>
      <a:dk2>
        <a:srgbClr val="0097A9"/>
      </a:dk2>
      <a:lt2>
        <a:srgbClr val="7C878E"/>
      </a:lt2>
      <a:accent1>
        <a:srgbClr val="971B2F"/>
      </a:accent1>
      <a:accent2>
        <a:srgbClr val="0097A9"/>
      </a:accent2>
      <a:accent3>
        <a:srgbClr val="C5B9AC"/>
      </a:accent3>
      <a:accent4>
        <a:srgbClr val="686E9F"/>
      </a:accent4>
      <a:accent5>
        <a:srgbClr val="D9C756"/>
      </a:accent5>
      <a:accent6>
        <a:srgbClr val="789D4A"/>
      </a:accent6>
      <a:hlink>
        <a:srgbClr val="B94700"/>
      </a:hlink>
      <a:folHlink>
        <a:srgbClr val="7C878E"/>
      </a:folHlink>
    </a:clrScheme>
    <a:fontScheme name="Stepto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Steptoe_PPT Template_Image3</Template>
  <TotalTime>0</TotalTime>
  <Words>3263</Words>
  <Application>Microsoft Macintosh PowerPoint</Application>
  <PresentationFormat>On-screen Show (4:3)</PresentationFormat>
  <Paragraphs>377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Steptoe_PPT_Template_Image3</vt:lpstr>
      <vt:lpstr>Sanctions: How to Comply and Manage the Risk  </vt:lpstr>
      <vt:lpstr>Agenda</vt:lpstr>
      <vt:lpstr>EU: Sanctions Programs Overview</vt:lpstr>
      <vt:lpstr>Why EU Sanctions Apply to You?</vt:lpstr>
      <vt:lpstr>Your Nationality/ Domicile</vt:lpstr>
      <vt:lpstr>PowerPoint Presentation</vt:lpstr>
      <vt:lpstr>PowerPoint Presentation</vt:lpstr>
      <vt:lpstr>The Existence of Financial Services Restrictions</vt:lpstr>
      <vt:lpstr>Main Challenges for the EU Industry</vt:lpstr>
      <vt:lpstr>Specific (Re)Insurance-related Sanctions</vt:lpstr>
      <vt:lpstr>How can EU Insurers be Liable under EU Sanctions?</vt:lpstr>
      <vt:lpstr>Particular Challenges For EU (Re)Insurers</vt:lpstr>
      <vt:lpstr>Key Differences: EU and US Sanctions Regimes</vt:lpstr>
      <vt:lpstr>Four Basic Types of US Sanctions</vt:lpstr>
      <vt:lpstr>Who must comply with US “Primary” Sanctions</vt:lpstr>
      <vt:lpstr>Who must comply with US “Secondary” Sanctions</vt:lpstr>
      <vt:lpstr>General Restrictions on US persons</vt:lpstr>
      <vt:lpstr>Specially-Designated Nationals (SDNs)</vt:lpstr>
      <vt:lpstr>US Enforcement Actions</vt:lpstr>
      <vt:lpstr>Schlumberger Settlement</vt:lpstr>
      <vt:lpstr>US Enforcement Cases against Non-US Banks</vt:lpstr>
      <vt:lpstr>Paribas Settlement</vt:lpstr>
      <vt:lpstr>Enforcement Actions against (Re)Insurers </vt:lpstr>
      <vt:lpstr>The Iran Deal Highlights</vt:lpstr>
      <vt:lpstr>Timeline of Important Dates</vt:lpstr>
      <vt:lpstr>US and EU Sanctions Relief to Iran - Lack of Uniformity</vt:lpstr>
      <vt:lpstr>JCPOA: EU Sanctions Relief </vt:lpstr>
      <vt:lpstr>JCPOA: Not all US Sanctions will be Lifted</vt:lpstr>
      <vt:lpstr>US Sanctions – JCPOA Relief for Non-US Persons on Implementation Day</vt:lpstr>
      <vt:lpstr>EU/US Sanctions: Identifying and Managing Risks </vt:lpstr>
      <vt:lpstr>Identifying and Managing Risks (cont’d)</vt:lpstr>
      <vt:lpstr>Compliance Considerations</vt:lpstr>
      <vt:lpstr>US SDN/EU DP List Screening</vt:lpstr>
      <vt:lpstr>Risk Mitigation Steps with Counterparties</vt:lpstr>
      <vt:lpstr>Risk Mitigation Steps – Sanctions Clause</vt:lpstr>
      <vt:lpstr>Risk Mitigation – Internal Controls</vt:lpstr>
      <vt:lpstr>For Further Information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Experts’ Guide for Complying with Multiple and Conflicting Sanction Regimes as a Multi-national Company while Adhering to Export Controls</dc:title>
  <dc:creator>Smith, Henry</dc:creator>
  <cp:lastModifiedBy>Annabel Foster</cp:lastModifiedBy>
  <cp:revision>565</cp:revision>
  <cp:lastPrinted>2015-11-19T09:07:46Z</cp:lastPrinted>
  <dcterms:created xsi:type="dcterms:W3CDTF">2012-09-11T18:38:42Z</dcterms:created>
  <dcterms:modified xsi:type="dcterms:W3CDTF">2015-12-04T10:44:31Z</dcterms:modified>
</cp:coreProperties>
</file>