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63" r:id="rId2"/>
    <p:sldId id="309" r:id="rId3"/>
    <p:sldId id="312" r:id="rId4"/>
    <p:sldId id="319" r:id="rId5"/>
    <p:sldId id="313" r:id="rId6"/>
    <p:sldId id="314" r:id="rId7"/>
    <p:sldId id="318" r:id="rId8"/>
    <p:sldId id="315" r:id="rId9"/>
    <p:sldId id="316" r:id="rId10"/>
    <p:sldId id="310" r:id="rId11"/>
    <p:sldId id="264" r:id="rId12"/>
    <p:sldId id="266" r:id="rId13"/>
    <p:sldId id="267" r:id="rId14"/>
    <p:sldId id="269" r:id="rId15"/>
    <p:sldId id="270" r:id="rId16"/>
    <p:sldId id="271" r:id="rId17"/>
    <p:sldId id="272" r:id="rId18"/>
    <p:sldId id="273" r:id="rId19"/>
    <p:sldId id="276" r:id="rId20"/>
    <p:sldId id="277" r:id="rId21"/>
    <p:sldId id="278" r:id="rId22"/>
    <p:sldId id="282" r:id="rId23"/>
    <p:sldId id="283" r:id="rId24"/>
    <p:sldId id="284" r:id="rId25"/>
    <p:sldId id="285" r:id="rId26"/>
    <p:sldId id="286" r:id="rId27"/>
    <p:sldId id="287" r:id="rId28"/>
    <p:sldId id="288" r:id="rId29"/>
    <p:sldId id="289" r:id="rId30"/>
    <p:sldId id="290" r:id="rId31"/>
    <p:sldId id="291" r:id="rId32"/>
    <p:sldId id="292" r:id="rId33"/>
    <p:sldId id="306" r:id="rId34"/>
    <p:sldId id="307" r:id="rId35"/>
    <p:sldId id="317" r:id="rId36"/>
    <p:sldId id="295" r:id="rId37"/>
    <p:sldId id="296" r:id="rId38"/>
    <p:sldId id="297" r:id="rId39"/>
    <p:sldId id="298" r:id="rId40"/>
    <p:sldId id="305" r:id="rId41"/>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 Troukens" initials="K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6E8F6"/>
    <a:srgbClr val="0043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5" d="100"/>
          <a:sy n="85" d="100"/>
        </p:scale>
        <p:origin x="-1301"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A84D07AF-BBDA-4AE4-AFBE-05C52922EF1E}" type="datetimeFigureOut">
              <a:rPr lang="en-GB" smtClean="0"/>
              <a:t>20/01/2015</a:t>
            </a:fld>
            <a:endParaRPr lang="en-GB"/>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474AD478-41E8-4320-8B21-51A52EC50F56}" type="slidenum">
              <a:rPr lang="en-GB" smtClean="0"/>
              <a:t>‹#›</a:t>
            </a:fld>
            <a:endParaRPr lang="en-GB"/>
          </a:p>
        </p:txBody>
      </p:sp>
    </p:spTree>
    <p:extLst>
      <p:ext uri="{BB962C8B-B14F-4D97-AF65-F5344CB8AC3E}">
        <p14:creationId xmlns:p14="http://schemas.microsoft.com/office/powerpoint/2010/main" val="4110149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5844"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4276"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6324"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2468"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4516"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endParaRPr lang="en-GB" altLang="fr-FR">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4756"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6804"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78852"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0900"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2948"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5844"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84996"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fr-FR" smtClean="0"/>
          </a:p>
        </p:txBody>
      </p:sp>
      <p:sp>
        <p:nvSpPr>
          <p:cNvPr id="4" name="Slide Number Placeholder 3"/>
          <p:cNvSpPr>
            <a:spLocks noGrp="1"/>
          </p:cNvSpPr>
          <p:nvPr>
            <p:ph type="sldNum" sz="quarter" idx="5"/>
          </p:nvPr>
        </p:nvSpPr>
        <p:spPr/>
        <p:txBody>
          <a:bodyPr rtlCol="0"/>
          <a:lstStyle/>
          <a:p>
            <a:pPr>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fr-FR" smtClean="0"/>
          </a:p>
        </p:txBody>
      </p:sp>
      <p:sp>
        <p:nvSpPr>
          <p:cNvPr id="4" name="Slide Number Placeholder 3"/>
          <p:cNvSpPr>
            <a:spLocks noGrp="1"/>
          </p:cNvSpPr>
          <p:nvPr>
            <p:ph type="sldNum" sz="quarter" idx="5"/>
          </p:nvPr>
        </p:nvSpPr>
        <p:spPr/>
        <p:txBody>
          <a:bodyPr rtlCol="0"/>
          <a:lstStyle/>
          <a:p>
            <a:pPr>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fr-FR" smtClean="0"/>
          </a:p>
        </p:txBody>
      </p:sp>
      <p:sp>
        <p:nvSpPr>
          <p:cNvPr id="4" name="Slide Number Placeholder 3"/>
          <p:cNvSpPr>
            <a:spLocks noGrp="1"/>
          </p:cNvSpPr>
          <p:nvPr>
            <p:ph type="sldNum" sz="quarter" idx="5"/>
          </p:nvPr>
        </p:nvSpPr>
        <p:spPr/>
        <p:txBody>
          <a:bodyPr rtlCol="0"/>
          <a:lstStyle/>
          <a:p>
            <a:pPr>
              <a:defRPr/>
            </a:pPr>
            <a:endParaRPr lang="en-US">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93188"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95236"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16740"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18788"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02B7B93-D404-4E06-B03B-277557330C1C}" type="slidenum">
              <a:rPr lang="en-GB">
                <a:solidFill>
                  <a:srgbClr val="000000"/>
                </a:solidFill>
              </a:rPr>
              <a:pPr/>
              <a:t>36</a:t>
            </a:fld>
            <a:endParaRPr lang="en-GB">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EE79668-909A-4E12-9289-1B0A0944E467}" type="slidenum">
              <a:rPr lang="en-GB">
                <a:solidFill>
                  <a:srgbClr val="000000"/>
                </a:solidFill>
              </a:rPr>
              <a:pPr/>
              <a:t>37</a:t>
            </a:fld>
            <a:endParaRPr lang="en-GB">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5844"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29BA7A7-1006-411F-A59E-BB97169441FE}" type="slidenum">
              <a:rPr lang="en-GB">
                <a:solidFill>
                  <a:srgbClr val="000000"/>
                </a:solidFill>
              </a:rPr>
              <a:pPr/>
              <a:t>38</a:t>
            </a:fld>
            <a:endParaRPr lang="en-GB">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87FD9357-3728-4466-A0ED-F32EE9E3C310}" type="slidenum">
              <a:rPr lang="en-GB">
                <a:solidFill>
                  <a:srgbClr val="000000"/>
                </a:solidFill>
              </a:rPr>
              <a:pPr/>
              <a:t>39</a:t>
            </a:fld>
            <a:endParaRPr lang="en-GB">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120836"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7892"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1988"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4036"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48132"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0180"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52228" name="Slide Number Placeholder 3"/>
          <p:cNvSpPr txBox="1">
            <a:spLocks noGrp="1"/>
          </p:cNvSpPr>
          <p:nvPr/>
        </p:nvSpPr>
        <p:spPr bwMode="auto">
          <a:xfrm>
            <a:off x="3851276" y="9376827"/>
            <a:ext cx="2944813" cy="4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15" tIns="45559" rIns="91115" bIns="45559" anchor="b"/>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lgn="r" eaLnBrk="1" hangingPunct="1"/>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pic>
        <p:nvPicPr>
          <p:cNvPr id="3074"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938"/>
          <a:stretch/>
        </p:blipFill>
        <p:spPr bwMode="auto">
          <a:xfrm>
            <a:off x="0" y="1936246"/>
            <a:ext cx="9133062" cy="4949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557" y="188640"/>
            <a:ext cx="3404490" cy="936104"/>
          </a:xfrm>
          <a:prstGeom prst="rect">
            <a:avLst/>
          </a:prstGeom>
        </p:spPr>
      </p:pic>
      <p:sp>
        <p:nvSpPr>
          <p:cNvPr id="9" name="Text Placeholder 8"/>
          <p:cNvSpPr>
            <a:spLocks noGrp="1"/>
          </p:cNvSpPr>
          <p:nvPr>
            <p:ph type="body" sz="quarter" idx="13" hasCustomPrompt="1"/>
          </p:nvPr>
        </p:nvSpPr>
        <p:spPr>
          <a:xfrm>
            <a:off x="1892802" y="1628800"/>
            <a:ext cx="6927993" cy="1368152"/>
          </a:xfrm>
        </p:spPr>
        <p:txBody>
          <a:bodyPr/>
          <a:lstStyle>
            <a:lvl1pPr marL="0" indent="0" algn="r">
              <a:buNone/>
              <a:defRPr sz="4400"/>
            </a:lvl1pPr>
            <a:lvl2pPr marL="457200" indent="0" algn="r">
              <a:buNone/>
              <a:defRPr sz="3200"/>
            </a:lvl2pPr>
            <a:lvl3pPr marL="914400" indent="0" algn="r">
              <a:buNone/>
              <a:defRPr/>
            </a:lvl3pPr>
            <a:lvl4pPr marL="1371600" indent="0" algn="r">
              <a:buNone/>
              <a:defRPr/>
            </a:lvl4pPr>
            <a:lvl5pPr marL="1828800" indent="0" algn="r">
              <a:buNone/>
              <a:defRPr/>
            </a:lvl5pPr>
          </a:lstStyle>
          <a:p>
            <a:pPr lvl="0"/>
            <a:r>
              <a:rPr lang="en-US" dirty="0" smtClean="0"/>
              <a:t>Title of Presentation</a:t>
            </a:r>
          </a:p>
          <a:p>
            <a:pPr lvl="1"/>
            <a:r>
              <a:rPr lang="en-US" dirty="0" smtClean="0"/>
              <a:t>Subtitle</a:t>
            </a:r>
            <a:endParaRPr lang="en-GB" dirty="0"/>
          </a:p>
        </p:txBody>
      </p:sp>
    </p:spTree>
    <p:extLst>
      <p:ext uri="{BB962C8B-B14F-4D97-AF65-F5344CB8AC3E}">
        <p14:creationId xmlns:p14="http://schemas.microsoft.com/office/powerpoint/2010/main" val="16485564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flipH="1">
            <a:off x="-4" y="188640"/>
            <a:ext cx="9144001" cy="1123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32656"/>
            <a:ext cx="8229600" cy="936104"/>
          </a:xfrm>
        </p:spPr>
        <p:txBody>
          <a:bodyPr>
            <a:normAutofit/>
          </a:bodyPr>
          <a:lstStyle>
            <a:lvl1pPr>
              <a:defRPr sz="4000">
                <a:latin typeface="Arial" panose="020B0604020202020204" pitchFamily="34" charset="0"/>
                <a:cs typeface="Arial" panose="020B0604020202020204"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84784"/>
            <a:ext cx="8229600" cy="4641379"/>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05D0C52-E252-4C64-B6C1-C3F92F5D82DF}" type="slidenum">
              <a:rPr lang="en-GB" smtClean="0"/>
              <a:t>‹#›</a:t>
            </a:fld>
            <a:endParaRPr lang="en-GB"/>
          </a:p>
        </p:txBody>
      </p:sp>
      <p:sp>
        <p:nvSpPr>
          <p:cNvPr id="8" name="Rectangle 7"/>
          <p:cNvSpPr/>
          <p:nvPr userDrawn="1"/>
        </p:nvSpPr>
        <p:spPr>
          <a:xfrm>
            <a:off x="0" y="-6652"/>
            <a:ext cx="8172400" cy="195292"/>
          </a:xfrm>
          <a:prstGeom prst="rect">
            <a:avLst/>
          </a:prstGeom>
          <a:solidFill>
            <a:srgbClr val="004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64778" y="6309320"/>
            <a:ext cx="1356232" cy="372912"/>
          </a:xfrm>
          <a:prstGeom prst="rect">
            <a:avLst/>
          </a:prstGeom>
        </p:spPr>
      </p:pic>
    </p:spTree>
    <p:extLst>
      <p:ext uri="{BB962C8B-B14F-4D97-AF65-F5344CB8AC3E}">
        <p14:creationId xmlns:p14="http://schemas.microsoft.com/office/powerpoint/2010/main" val="198241096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ntent: One">
    <p:spTree>
      <p:nvGrpSpPr>
        <p:cNvPr id="1" name=""/>
        <p:cNvGrpSpPr/>
        <p:nvPr/>
      </p:nvGrpSpPr>
      <p:grpSpPr>
        <a:xfrm>
          <a:off x="0" y="0"/>
          <a:ext cx="0" cy="0"/>
          <a:chOff x="0" y="0"/>
          <a:chExt cx="0" cy="0"/>
        </a:xfrm>
      </p:grpSpPr>
      <p:cxnSp>
        <p:nvCxnSpPr>
          <p:cNvPr id="4"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lvl1pPr>
              <a:defRPr/>
            </a:lvl1pPr>
          </a:lstStyle>
          <a:p>
            <a:r>
              <a:rPr lang="en-GB"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5" name="Footer Placeholder 4"/>
          <p:cNvSpPr>
            <a:spLocks noGrp="1"/>
          </p:cNvSpPr>
          <p:nvPr>
            <p:ph type="ftr" sz="quarter" idx="16"/>
          </p:nvPr>
        </p:nvSpPr>
        <p:spPr>
          <a:xfrm>
            <a:off x="533400" y="6324600"/>
            <a:ext cx="5257800" cy="152400"/>
          </a:xfrm>
        </p:spPr>
        <p:txBody>
          <a:bodyPr lIns="0" tIns="0" rIns="0" bIns="0" anchor="b" anchorCtr="0">
            <a:noAutofit/>
          </a:bodyPr>
          <a:lstStyle>
            <a:lvl1pPr algn="l">
              <a:defRPr sz="1000">
                <a:solidFill>
                  <a:schemeClr val="tx1"/>
                </a:solidFill>
                <a:latin typeface="Arial" pitchFamily="34" charset="0"/>
                <a:cs typeface="Arial" pitchFamily="34" charset="0"/>
              </a:defRPr>
            </a:lvl1pPr>
          </a:lstStyle>
          <a:p>
            <a:pPr>
              <a:defRPr/>
            </a:pPr>
            <a:endParaRPr lang="en-GB"/>
          </a:p>
        </p:txBody>
      </p:sp>
      <p:sp>
        <p:nvSpPr>
          <p:cNvPr id="6" name="Slide Number Placeholder 5"/>
          <p:cNvSpPr>
            <a:spLocks noGrp="1"/>
          </p:cNvSpPr>
          <p:nvPr>
            <p:ph type="sldNum" sz="quarter" idx="17"/>
          </p:nvPr>
        </p:nvSpPr>
        <p:spPr>
          <a:xfrm>
            <a:off x="7086600" y="6477000"/>
            <a:ext cx="1527175" cy="152400"/>
          </a:xfrm>
        </p:spPr>
        <p:txBody>
          <a:bodyPr lIns="0" tIns="0" rIns="0" bIns="0" anchor="t">
            <a:noAutofit/>
          </a:bodyPr>
          <a:lstStyle>
            <a:lvl1pPr>
              <a:defRPr sz="1000">
                <a:solidFill>
                  <a:schemeClr val="tx1"/>
                </a:solidFill>
                <a:latin typeface="Arial" pitchFamily="34" charset="0"/>
              </a:defRPr>
            </a:lvl1pPr>
          </a:lstStyle>
          <a:p>
            <a:fld id="{8D6A5A51-C885-4F41-91D0-EF3E6DF46C73}" type="slidenum">
              <a:rPr lang="en-GB" altLang="en-US"/>
              <a:pPr/>
              <a:t>‹#›</a:t>
            </a:fld>
            <a:endParaRPr lang="en-GB" altLang="en-US"/>
          </a:p>
        </p:txBody>
      </p:sp>
      <p:sp>
        <p:nvSpPr>
          <p:cNvPr id="7" name="Date Placeholder 3"/>
          <p:cNvSpPr>
            <a:spLocks noGrp="1"/>
          </p:cNvSpPr>
          <p:nvPr>
            <p:ph type="dt" sz="half" idx="18"/>
          </p:nvPr>
        </p:nvSpPr>
        <p:spPr>
          <a:xfrm>
            <a:off x="7086600" y="6324600"/>
            <a:ext cx="1524000" cy="152400"/>
          </a:xfr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fld id="{B9945775-6477-4B1A-AFA6-4C1103569F99}" type="datetime1">
              <a:rPr lang="fr-FR" smtClean="0"/>
              <a:t>20/01/2015</a:t>
            </a:fld>
            <a:endParaRPr lang="en-GB" dirty="0"/>
          </a:p>
        </p:txBody>
      </p:sp>
    </p:spTree>
    <p:extLst>
      <p:ext uri="{BB962C8B-B14F-4D97-AF65-F5344CB8AC3E}">
        <p14:creationId xmlns:p14="http://schemas.microsoft.com/office/powerpoint/2010/main" val="563269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Content: One">
    <p:spTree>
      <p:nvGrpSpPr>
        <p:cNvPr id="1" name=""/>
        <p:cNvGrpSpPr/>
        <p:nvPr/>
      </p:nvGrpSpPr>
      <p:grpSpPr>
        <a:xfrm>
          <a:off x="0" y="0"/>
          <a:ext cx="0" cy="0"/>
          <a:chOff x="0" y="0"/>
          <a:chExt cx="0" cy="0"/>
        </a:xfrm>
      </p:grpSpPr>
      <p:sp>
        <p:nvSpPr>
          <p:cNvPr id="4" name="PwCFirm"/>
          <p:cNvSpPr txBox="1">
            <a:spLocks noChangeArrowheads="1"/>
          </p:cNvSpPr>
          <p:nvPr/>
        </p:nvSpPr>
        <p:spPr bwMode="auto">
          <a:xfrm>
            <a:off x="533400" y="6477000"/>
            <a:ext cx="2590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00" smtClean="0"/>
              <a:t>PwC</a:t>
            </a:r>
          </a:p>
        </p:txBody>
      </p:sp>
      <p:cxnSp>
        <p:nvCxnSpPr>
          <p:cNvPr id="5" name="Shape 14"/>
          <p:cNvCxnSpPr/>
          <p:nvPr/>
        </p:nvCxnSpPr>
        <p:spPr>
          <a:xfrm rot="5400000" flipH="1" flipV="1">
            <a:off x="3814763" y="-2824163"/>
            <a:ext cx="152400" cy="701992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lvl1pPr>
              <a:defRPr/>
            </a:lvl1pPr>
          </a:lstStyle>
          <a:p>
            <a:r>
              <a:rPr lang="en-GB"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sz="1700" baseline="0"/>
            </a:lvl1pPr>
            <a:lvl2pPr>
              <a:defRPr sz="1700"/>
            </a:lvl2pPr>
            <a:lvl3pPr>
              <a:defRPr sz="1700"/>
            </a:lvl3pPr>
            <a:lvl4pPr>
              <a:defRPr sz="1700"/>
            </a:lvl4pPr>
            <a:lvl5pPr>
              <a:defRPr sz="1700"/>
            </a:lvl5p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6" name="Footer Placeholder 4"/>
          <p:cNvSpPr>
            <a:spLocks noGrp="1"/>
          </p:cNvSpPr>
          <p:nvPr>
            <p:ph type="ftr" sz="quarter" idx="16"/>
          </p:nvPr>
        </p:nvSpPr>
        <p:spPr>
          <a:xfrm>
            <a:off x="533400" y="6324600"/>
            <a:ext cx="5257800" cy="152400"/>
          </a:xfrm>
        </p:spPr>
        <p:txBody>
          <a:bodyPr lIns="0" tIns="0" rIns="0" bIns="0" anchor="b" anchorCtr="0">
            <a:noAutofit/>
          </a:bodyPr>
          <a:lstStyle>
            <a:lvl1pPr algn="l">
              <a:defRPr sz="1000">
                <a:solidFill>
                  <a:schemeClr val="tx1"/>
                </a:solidFill>
                <a:latin typeface="Arial" pitchFamily="34" charset="0"/>
                <a:cs typeface="Arial" pitchFamily="34" charset="0"/>
              </a:defRPr>
            </a:lvl1pPr>
          </a:lstStyle>
          <a:p>
            <a:pPr>
              <a:defRPr/>
            </a:pPr>
            <a:endParaRPr lang="en-GB"/>
          </a:p>
        </p:txBody>
      </p:sp>
      <p:sp>
        <p:nvSpPr>
          <p:cNvPr id="7" name="Slide Number Placeholder 5"/>
          <p:cNvSpPr>
            <a:spLocks noGrp="1"/>
          </p:cNvSpPr>
          <p:nvPr>
            <p:ph type="sldNum" sz="quarter" idx="17"/>
          </p:nvPr>
        </p:nvSpPr>
        <p:spPr>
          <a:xfrm>
            <a:off x="7086600" y="6477000"/>
            <a:ext cx="1527175" cy="152400"/>
          </a:xfrm>
        </p:spPr>
        <p:txBody>
          <a:bodyPr lIns="0" tIns="0" rIns="0" bIns="0" anchor="t">
            <a:noAutofit/>
          </a:bodyPr>
          <a:lstStyle>
            <a:lvl1pPr>
              <a:defRPr sz="1000">
                <a:solidFill>
                  <a:schemeClr val="tx1"/>
                </a:solidFill>
                <a:latin typeface="Arial" pitchFamily="34" charset="0"/>
              </a:defRPr>
            </a:lvl1pPr>
          </a:lstStyle>
          <a:p>
            <a:fld id="{9CD69658-8292-43E8-8930-48688E3F31EA}" type="slidenum">
              <a:rPr lang="en-GB"/>
              <a:pPr/>
              <a:t>‹#›</a:t>
            </a:fld>
            <a:endParaRPr lang="en-GB"/>
          </a:p>
        </p:txBody>
      </p:sp>
      <p:sp>
        <p:nvSpPr>
          <p:cNvPr id="8" name="Date Placeholder 3"/>
          <p:cNvSpPr>
            <a:spLocks noGrp="1"/>
          </p:cNvSpPr>
          <p:nvPr>
            <p:ph type="dt" sz="half" idx="18"/>
          </p:nvPr>
        </p:nvSpPr>
        <p:spPr>
          <a:xfrm>
            <a:off x="7086600" y="6324600"/>
            <a:ext cx="1524000" cy="152400"/>
          </a:xfr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fld id="{3865A609-5ED6-4ED0-A557-8989EC874E3D}" type="datetime1">
              <a:rPr lang="fr-FR" smtClean="0"/>
              <a:t>20/01/2015</a:t>
            </a:fld>
            <a:endParaRPr lang="en-GB"/>
          </a:p>
        </p:txBody>
      </p:sp>
    </p:spTree>
    <p:extLst>
      <p:ext uri="{BB962C8B-B14F-4D97-AF65-F5344CB8AC3E}">
        <p14:creationId xmlns:p14="http://schemas.microsoft.com/office/powerpoint/2010/main" val="27416255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935267-DE4C-4F96-908E-4A243962CD11}" type="datetime1">
              <a:rPr lang="fr-FR" smtClean="0"/>
              <a:t>20/01/2015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5D0C52-E252-4C64-B6C1-C3F92F5D82DF}" type="slidenum">
              <a:rPr lang="en-GB" smtClean="0"/>
              <a:t>‹#›</a:t>
            </a:fld>
            <a:endParaRPr lang="en-GB"/>
          </a:p>
        </p:txBody>
      </p:sp>
    </p:spTree>
    <p:extLst>
      <p:ext uri="{BB962C8B-B14F-4D97-AF65-F5344CB8AC3E}">
        <p14:creationId xmlns:p14="http://schemas.microsoft.com/office/powerpoint/2010/main" val="2697423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WBqU5Naq0Yg&amp;feature=player_embedded"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hyperlink" Target="http://www.youtube.com/watch?v=wByvIZ8t1zI&amp;feature=youtu.be"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sz="quarter" idx="4294967295"/>
          </p:nvPr>
        </p:nvPicPr>
        <p:blipFill>
          <a:blip r:embed="rId3" cstate="print">
            <a:extLst>
              <a:ext uri="{28A0092B-C50C-407E-A947-70E740481C1C}">
                <a14:useLocalDpi xmlns:a14="http://schemas.microsoft.com/office/drawing/2010/main" val="0"/>
              </a:ext>
            </a:extLst>
          </a:blip>
          <a:stretch>
            <a:fillRect/>
          </a:stretch>
        </p:blipFill>
        <p:spPr>
          <a:xfrm>
            <a:off x="3614865" y="3402139"/>
            <a:ext cx="2215896" cy="844296"/>
          </a:xfrm>
          <a:extLst>
            <a:ext uri="{91240B29-F687-4F45-9708-019B960494DF}">
              <a14:hiddenLine xmlns:a14="http://schemas.microsoft.com/office/drawing/2010/main" w="9525">
                <a:solidFill>
                  <a:srgbClr val="000000"/>
                </a:solidFill>
                <a:prstDash val="sysDash"/>
                <a:miter lim="800000"/>
                <a:headEnd/>
                <a:tailEnd/>
              </a14:hiddenLine>
            </a:ext>
          </a:extLst>
        </p:spPr>
      </p:pic>
      <p:sp>
        <p:nvSpPr>
          <p:cNvPr id="40963" name="Title 1"/>
          <p:cNvSpPr>
            <a:spLocks noGrp="1"/>
          </p:cNvSpPr>
          <p:nvPr>
            <p:ph type="title" idx="4294967295"/>
          </p:nvPr>
        </p:nvSpPr>
        <p:spPr>
          <a:xfrm>
            <a:off x="533400" y="620713"/>
            <a:ext cx="8077200" cy="827087"/>
          </a:xfrm>
        </p:spPr>
        <p:txBody>
          <a:bodyPr>
            <a:normAutofit fontScale="90000"/>
          </a:bodyPr>
          <a:lstStyle/>
          <a:p>
            <a:pPr>
              <a:defRPr/>
            </a:pPr>
            <a:r>
              <a:rPr lang="fr-BE" sz="3200" b="1" dirty="0" smtClean="0">
                <a:solidFill>
                  <a:schemeClr val="bg1">
                    <a:lumMod val="50000"/>
                  </a:schemeClr>
                </a:solidFill>
              </a:rPr>
              <a:t/>
            </a:r>
            <a:br>
              <a:rPr lang="fr-BE" sz="3200" b="1" dirty="0" smtClean="0">
                <a:solidFill>
                  <a:schemeClr val="bg1">
                    <a:lumMod val="50000"/>
                  </a:schemeClr>
                </a:solidFill>
              </a:rPr>
            </a:br>
            <a:r>
              <a:rPr lang="fr-BE" sz="3200" b="1" dirty="0">
                <a:solidFill>
                  <a:schemeClr val="bg1">
                    <a:lumMod val="50000"/>
                  </a:schemeClr>
                </a:solidFill>
              </a:rPr>
              <a:t/>
            </a:r>
            <a:br>
              <a:rPr lang="fr-BE" sz="3200" b="1" dirty="0">
                <a:solidFill>
                  <a:schemeClr val="bg1">
                    <a:lumMod val="50000"/>
                  </a:schemeClr>
                </a:solidFill>
              </a:rPr>
            </a:br>
            <a:r>
              <a:rPr lang="fr-BE" sz="3200" b="1" dirty="0" smtClean="0">
                <a:solidFill>
                  <a:schemeClr val="bg1">
                    <a:lumMod val="50000"/>
                  </a:schemeClr>
                </a:solidFill>
              </a:rPr>
              <a:t/>
            </a:r>
            <a:br>
              <a:rPr lang="fr-BE" sz="3200" b="1" dirty="0" smtClean="0">
                <a:solidFill>
                  <a:schemeClr val="bg1">
                    <a:lumMod val="50000"/>
                  </a:schemeClr>
                </a:solidFill>
              </a:rPr>
            </a:br>
            <a:r>
              <a:rPr lang="fr-BE" sz="3200" b="1" dirty="0">
                <a:solidFill>
                  <a:schemeClr val="bg1">
                    <a:lumMod val="50000"/>
                  </a:schemeClr>
                </a:solidFill>
              </a:rPr>
              <a:t/>
            </a:r>
            <a:br>
              <a:rPr lang="fr-BE" sz="3200" b="1" dirty="0">
                <a:solidFill>
                  <a:schemeClr val="bg1">
                    <a:lumMod val="50000"/>
                  </a:schemeClr>
                </a:solidFill>
              </a:rPr>
            </a:br>
            <a:r>
              <a:rPr lang="fr-BE" sz="3200" b="1" dirty="0" smtClean="0">
                <a:solidFill>
                  <a:schemeClr val="bg1">
                    <a:lumMod val="50000"/>
                  </a:schemeClr>
                </a:solidFill>
              </a:rPr>
              <a:t/>
            </a:r>
            <a:br>
              <a:rPr lang="fr-BE" sz="3200" b="1" dirty="0" smtClean="0">
                <a:solidFill>
                  <a:schemeClr val="bg1">
                    <a:lumMod val="50000"/>
                  </a:schemeClr>
                </a:solidFill>
              </a:rPr>
            </a:br>
            <a:r>
              <a:rPr lang="fr-BE" sz="3200" b="1" dirty="0" smtClean="0">
                <a:solidFill>
                  <a:schemeClr val="bg1">
                    <a:lumMod val="50000"/>
                  </a:schemeClr>
                </a:solidFill>
              </a:rPr>
              <a:t/>
            </a:r>
            <a:br>
              <a:rPr lang="fr-BE" sz="3200" b="1" dirty="0" smtClean="0">
                <a:solidFill>
                  <a:schemeClr val="bg1">
                    <a:lumMod val="50000"/>
                  </a:schemeClr>
                </a:solidFill>
              </a:rPr>
            </a:br>
            <a:r>
              <a:rPr lang="fr-BE" sz="3200" b="1" dirty="0">
                <a:solidFill>
                  <a:schemeClr val="bg1">
                    <a:lumMod val="50000"/>
                  </a:schemeClr>
                </a:solidFill>
              </a:rPr>
              <a:t/>
            </a:r>
            <a:br>
              <a:rPr lang="fr-BE" sz="3200" b="1" dirty="0">
                <a:solidFill>
                  <a:schemeClr val="bg1">
                    <a:lumMod val="50000"/>
                  </a:schemeClr>
                </a:solidFill>
              </a:rPr>
            </a:br>
            <a:r>
              <a:rPr lang="fr-BE" sz="3200" b="1" dirty="0" smtClean="0">
                <a:solidFill>
                  <a:schemeClr val="bg1">
                    <a:lumMod val="50000"/>
                  </a:schemeClr>
                </a:solidFill>
              </a:rPr>
              <a:t/>
            </a:r>
            <a:br>
              <a:rPr lang="fr-BE" sz="3200" b="1" dirty="0" smtClean="0">
                <a:solidFill>
                  <a:schemeClr val="bg1">
                    <a:lumMod val="50000"/>
                  </a:schemeClr>
                </a:solidFill>
              </a:rPr>
            </a:br>
            <a:r>
              <a:rPr lang="fr-BE" sz="3200" b="1" dirty="0" smtClean="0">
                <a:solidFill>
                  <a:schemeClr val="bg1">
                    <a:lumMod val="50000"/>
                  </a:schemeClr>
                </a:solidFill>
              </a:rPr>
              <a:t>H</a:t>
            </a:r>
            <a:r>
              <a:rPr lang="en-US" sz="3200" b="1" dirty="0" err="1" smtClean="0">
                <a:solidFill>
                  <a:schemeClr val="bg1">
                    <a:lumMod val="50000"/>
                  </a:schemeClr>
                </a:solidFill>
                <a:latin typeface="Arial" pitchFamily="34" charset="0"/>
                <a:cs typeface="Arial" pitchFamily="34" charset="0"/>
              </a:rPr>
              <a:t>ow</a:t>
            </a:r>
            <a:r>
              <a:rPr lang="en-US" sz="3200" b="1" dirty="0" smtClean="0">
                <a:solidFill>
                  <a:schemeClr val="bg1">
                    <a:lumMod val="50000"/>
                  </a:schemeClr>
                </a:solidFill>
                <a:latin typeface="Arial" pitchFamily="34" charset="0"/>
                <a:cs typeface="Arial" pitchFamily="34" charset="0"/>
              </a:rPr>
              <a:t> </a:t>
            </a:r>
            <a:r>
              <a:rPr lang="en-US" sz="3200" b="1" dirty="0">
                <a:solidFill>
                  <a:schemeClr val="bg1">
                    <a:lumMod val="50000"/>
                  </a:schemeClr>
                </a:solidFill>
                <a:latin typeface="Arial" pitchFamily="34" charset="0"/>
                <a:cs typeface="Arial" pitchFamily="34" charset="0"/>
              </a:rPr>
              <a:t>do women active in risk &amp; insurance management reach top management level?</a:t>
            </a:r>
            <a:r>
              <a:rPr lang="en-GB" sz="3200" dirty="0">
                <a:solidFill>
                  <a:schemeClr val="bg1">
                    <a:lumMod val="50000"/>
                  </a:schemeClr>
                </a:solidFill>
                <a:latin typeface="Arial" panose="020B0604020202020204" pitchFamily="34" charset="0"/>
                <a:cs typeface="Arial" panose="020B0604020202020204" pitchFamily="34" charset="0"/>
              </a:rPr>
              <a:t> </a:t>
            </a:r>
            <a:br>
              <a:rPr lang="en-GB" sz="3200" dirty="0">
                <a:solidFill>
                  <a:schemeClr val="bg1">
                    <a:lumMod val="50000"/>
                  </a:schemeClr>
                </a:solidFill>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
            </a:r>
            <a:br>
              <a:rPr lang="en-GB" sz="3200" dirty="0" smtClean="0">
                <a:latin typeface="Arial" panose="020B0604020202020204" pitchFamily="34" charset="0"/>
                <a:cs typeface="Arial" panose="020B0604020202020204" pitchFamily="34" charset="0"/>
              </a:rPr>
            </a:br>
            <a:r>
              <a:rPr lang="en-GB" sz="3200" dirty="0" smtClean="0">
                <a:latin typeface="Arial" panose="020B0604020202020204" pitchFamily="34" charset="0"/>
                <a:cs typeface="Arial" panose="020B0604020202020204" pitchFamily="34" charset="0"/>
              </a:rPr>
              <a:t/>
            </a:r>
            <a:br>
              <a:rPr lang="en-GB" sz="3200" dirty="0" smtClean="0">
                <a:latin typeface="Arial" panose="020B0604020202020204" pitchFamily="34" charset="0"/>
                <a:cs typeface="Arial" panose="020B0604020202020204" pitchFamily="34" charset="0"/>
              </a:rPr>
            </a:br>
            <a:r>
              <a:rPr lang="en-GB" sz="2200" dirty="0" smtClean="0">
                <a:solidFill>
                  <a:srgbClr val="002060"/>
                </a:solidFill>
                <a:latin typeface="Arial" panose="020B0604020202020204" pitchFamily="34" charset="0"/>
                <a:cs typeface="Arial" panose="020B0604020202020204" pitchFamily="34" charset="0"/>
              </a:rPr>
              <a:t>Cécile Coune</a:t>
            </a:r>
            <a:br>
              <a:rPr lang="en-GB" sz="2200" dirty="0" smtClean="0">
                <a:solidFill>
                  <a:srgbClr val="002060"/>
                </a:solidFill>
                <a:latin typeface="Arial" panose="020B0604020202020204" pitchFamily="34" charset="0"/>
                <a:cs typeface="Arial" panose="020B0604020202020204" pitchFamily="34" charset="0"/>
              </a:rPr>
            </a:br>
            <a:r>
              <a:rPr lang="en-GB" sz="2200" dirty="0" smtClean="0">
                <a:solidFill>
                  <a:srgbClr val="002060"/>
                </a:solidFill>
                <a:latin typeface="Arial" panose="020B0604020202020204" pitchFamily="34" charset="0"/>
                <a:cs typeface="Arial" panose="020B0604020202020204" pitchFamily="34" charset="0"/>
              </a:rPr>
              <a:t>CEO</a:t>
            </a:r>
            <a:r>
              <a:rPr lang="en-GB" sz="2200" dirty="0" smtClean="0">
                <a:latin typeface="Arial" panose="020B0604020202020204" pitchFamily="34" charset="0"/>
                <a:cs typeface="Arial" panose="020B0604020202020204" pitchFamily="34" charset="0"/>
              </a:rPr>
              <a:t/>
            </a:r>
            <a:br>
              <a:rPr lang="en-GB" sz="2200" dirty="0" smtClean="0">
                <a:latin typeface="Arial" panose="020B0604020202020204" pitchFamily="34" charset="0"/>
                <a:cs typeface="Arial" panose="020B0604020202020204" pitchFamily="34" charset="0"/>
              </a:rPr>
            </a:br>
            <a:r>
              <a:rPr lang="en-GB" sz="2200" dirty="0" smtClean="0">
                <a:latin typeface="Arial" panose="020B0604020202020204" pitchFamily="34" charset="0"/>
                <a:cs typeface="Arial" panose="020B0604020202020204" pitchFamily="34" charset="0"/>
              </a:rPr>
              <a:t/>
            </a:r>
            <a:br>
              <a:rPr lang="en-GB" sz="2200" dirty="0" smtClean="0">
                <a:latin typeface="Arial" panose="020B0604020202020204" pitchFamily="34" charset="0"/>
                <a:cs typeface="Arial" panose="020B0604020202020204" pitchFamily="34" charset="0"/>
              </a:rPr>
            </a:br>
            <a:r>
              <a:rPr lang="en-GB" sz="2200" dirty="0" smtClean="0">
                <a:latin typeface="Arial" panose="020B0604020202020204" pitchFamily="34" charset="0"/>
                <a:cs typeface="Arial" panose="020B0604020202020204" pitchFamily="34" charset="0"/>
              </a:rPr>
              <a:t/>
            </a:r>
            <a:br>
              <a:rPr lang="en-GB" sz="2200" dirty="0" smtClean="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
            </a:r>
            <a:br>
              <a:rPr lang="en-GB" sz="2200" dirty="0">
                <a:latin typeface="Arial" panose="020B0604020202020204" pitchFamily="34" charset="0"/>
                <a:cs typeface="Arial" panose="020B0604020202020204" pitchFamily="34" charset="0"/>
              </a:rPr>
            </a:br>
            <a:r>
              <a:rPr lang="en-GB" sz="2200" dirty="0" smtClean="0">
                <a:latin typeface="Arial" panose="020B0604020202020204" pitchFamily="34" charset="0"/>
                <a:cs typeface="Arial" panose="020B0604020202020204" pitchFamily="34" charset="0"/>
              </a:rPr>
              <a:t/>
            </a:r>
            <a:br>
              <a:rPr lang="en-GB" sz="2200" dirty="0" smtClean="0">
                <a:latin typeface="Arial" panose="020B0604020202020204" pitchFamily="34" charset="0"/>
                <a:cs typeface="Arial" panose="020B0604020202020204" pitchFamily="34" charset="0"/>
              </a:rPr>
            </a:br>
            <a:r>
              <a:rPr lang="en-GB" sz="2200" dirty="0" smtClean="0">
                <a:latin typeface="Arial" panose="020B0604020202020204" pitchFamily="34" charset="0"/>
                <a:cs typeface="Arial" panose="020B0604020202020204" pitchFamily="34" charset="0"/>
              </a:rPr>
              <a:t>for </a:t>
            </a:r>
            <a:r>
              <a:rPr lang="en-GB" sz="2200" dirty="0" err="1" smtClean="0">
                <a:latin typeface="Arial" panose="020B0604020202020204" pitchFamily="34" charset="0"/>
                <a:cs typeface="Arial" panose="020B0604020202020204" pitchFamily="34" charset="0"/>
              </a:rPr>
              <a:t>Belrim</a:t>
            </a:r>
            <a:r>
              <a:rPr lang="en-GB" sz="2200" dirty="0">
                <a:latin typeface="Arial" panose="020B0604020202020204" pitchFamily="34" charset="0"/>
                <a:cs typeface="Arial" panose="020B0604020202020204" pitchFamily="34" charset="0"/>
              </a:rPr>
              <a:t>, Ladies Mind Risk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22 January 2015</a:t>
            </a:r>
            <a:endParaRPr lang="en-US" sz="2200" b="1" dirty="0">
              <a:solidFill>
                <a:schemeClr val="bg1">
                  <a:lumMod val="50000"/>
                </a:schemeClr>
              </a:solidFill>
            </a:endParaRPr>
          </a:p>
        </p:txBody>
      </p:sp>
      <p:sp>
        <p:nvSpPr>
          <p:cNvPr id="34820"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0CA7DACB-AEDB-4D4B-9580-F66A918EA113}" type="slidenum">
              <a:rPr lang="en-GB" altLang="en-US" sz="1000">
                <a:latin typeface="Arial" pitchFamily="34" charset="0"/>
              </a:rPr>
              <a:pPr algn="r" eaLnBrk="1" hangingPunct="1"/>
              <a:t>1</a:t>
            </a:fld>
            <a:endParaRPr lang="en-GB" altLang="en-US" sz="1000">
              <a:latin typeface="Arial" pitchFamily="34" charset="0"/>
            </a:endParaRPr>
          </a:p>
        </p:txBody>
      </p:sp>
      <p:sp>
        <p:nvSpPr>
          <p:cNvPr id="34821" name="Date Placeholder 7"/>
          <p:cNvSpPr txBox="1">
            <a:spLocks noGrp="1"/>
          </p:cNvSpPr>
          <p:nvPr/>
        </p:nvSpPr>
        <p:spPr bwMode="auto">
          <a:xfrm>
            <a:off x="7086600" y="6381750"/>
            <a:ext cx="152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endParaRPr lang="en-GB" altLang="en-US" sz="1000">
              <a:latin typeface="Arial" pitchFamily="34" charset="0"/>
            </a:endParaRPr>
          </a:p>
        </p:txBody>
      </p:sp>
      <p:sp>
        <p:nvSpPr>
          <p:cNvPr id="34823"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sp>
        <p:nvSpPr>
          <p:cNvPr id="3" name="Date Placeholder 2"/>
          <p:cNvSpPr>
            <a:spLocks noGrp="1"/>
          </p:cNvSpPr>
          <p:nvPr>
            <p:ph type="dt" sz="half" idx="18"/>
          </p:nvPr>
        </p:nvSpPr>
        <p:spPr/>
        <p:txBody>
          <a:bodyPr/>
          <a:lstStyle/>
          <a:p>
            <a:pPr>
              <a:defRPr/>
            </a:pPr>
            <a:fld id="{574FDF3D-7727-485D-9D73-9C61BB1A431F}" type="datetime1">
              <a:rPr lang="fr-FR" smtClean="0"/>
              <a:t>20/01/2015</a:t>
            </a:fld>
            <a:endParaRPr lang="en-GB" dirty="0"/>
          </a:p>
        </p:txBody>
      </p:sp>
      <p:sp>
        <p:nvSpPr>
          <p:cNvPr id="4" name="Footer Placeholder 3"/>
          <p:cNvSpPr>
            <a:spLocks noGrp="1"/>
          </p:cNvSpPr>
          <p:nvPr>
            <p:ph type="ftr" sz="quarter" idx="16"/>
          </p:nvPr>
        </p:nvSpPr>
        <p:spPr/>
        <p:txBody>
          <a:bodyPr/>
          <a:lstStyle/>
          <a:p>
            <a:pPr>
              <a:defRPr/>
            </a:pPr>
            <a:endParaRPr lang="en-GB"/>
          </a:p>
        </p:txBody>
      </p:sp>
      <p:sp>
        <p:nvSpPr>
          <p:cNvPr id="5" name="Slide Number Placeholder 4"/>
          <p:cNvSpPr>
            <a:spLocks noGrp="1"/>
          </p:cNvSpPr>
          <p:nvPr>
            <p:ph type="sldNum" sz="quarter" idx="17"/>
          </p:nvPr>
        </p:nvSpPr>
        <p:spPr/>
        <p:txBody>
          <a:bodyPr/>
          <a:lstStyle/>
          <a:p>
            <a:fld id="{8D6A5A51-C885-4F41-91D0-EF3E6DF46C73}" type="slidenum">
              <a:rPr lang="en-GB" altLang="en-US" smtClean="0"/>
              <a:pPr/>
              <a:t>1</a:t>
            </a:fld>
            <a:endParaRPr lang="en-GB" altLang="en-US"/>
          </a:p>
        </p:txBody>
      </p:sp>
    </p:spTree>
    <p:extLst>
      <p:ext uri="{BB962C8B-B14F-4D97-AF65-F5344CB8AC3E}">
        <p14:creationId xmlns:p14="http://schemas.microsoft.com/office/powerpoint/2010/main" val="1482719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sz="quarter" idx="4294967295"/>
          </p:nvPr>
        </p:nvSpPr>
        <p:spPr>
          <a:xfrm>
            <a:off x="684213" y="1447800"/>
            <a:ext cx="8077200" cy="4752975"/>
          </a:xfrm>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marL="0" indent="0">
              <a:buFont typeface="Arial" pitchFamily="34" charset="0"/>
              <a:buNone/>
              <a:defRPr/>
            </a:pPr>
            <a:endParaRPr lang="en-US" dirty="0" smtClean="0"/>
          </a:p>
          <a:p>
            <a:pPr marL="0" indent="0">
              <a:buFont typeface="Arial" pitchFamily="34" charset="0"/>
              <a:buNone/>
              <a:defRPr/>
            </a:pPr>
            <a:r>
              <a:rPr lang="en-US" dirty="0" smtClean="0"/>
              <a:t>European projections </a:t>
            </a:r>
            <a:r>
              <a:rPr lang="en-US" dirty="0"/>
              <a:t>estimate that, at the current rate of change, it will take almost 30 years to reach the EU’s target of 75% of women in employment, over 70 years to make equal pay a reality, over 20 years to achieve gender balance on the boards of Europe’s largest publicly listed companies and almost 40 years to ensure that housework is equally shared between women and men.</a:t>
            </a:r>
          </a:p>
          <a:p>
            <a:pPr marL="0" indent="0">
              <a:buFont typeface="Arial" charset="0"/>
              <a:buNone/>
              <a:defRPr/>
            </a:pPr>
            <a:endParaRPr lang="en-US" b="1" dirty="0">
              <a:solidFill>
                <a:schemeClr val="bg1">
                  <a:lumMod val="50000"/>
                </a:schemeClr>
              </a:solidFill>
            </a:endParaRPr>
          </a:p>
        </p:txBody>
      </p:sp>
      <p:sp>
        <p:nvSpPr>
          <p:cNvPr id="40963" name="Title 1"/>
          <p:cNvSpPr>
            <a:spLocks noGrp="1"/>
          </p:cNvSpPr>
          <p:nvPr>
            <p:ph type="title" idx="4294967295"/>
          </p:nvPr>
        </p:nvSpPr>
        <p:spPr>
          <a:xfrm>
            <a:off x="533400" y="620713"/>
            <a:ext cx="8077200" cy="827087"/>
          </a:xfrm>
        </p:spPr>
        <p:txBody>
          <a:bodyPr>
            <a:normAutofit fontScale="90000"/>
          </a:bodyPr>
          <a:lstStyle/>
          <a:p>
            <a:pPr algn="l">
              <a:buFont typeface="Arial" charset="0"/>
              <a:buNone/>
              <a:defRPr/>
            </a:pPr>
            <a:r>
              <a:rPr lang="fr-BE" sz="3200" b="1" dirty="0" smtClean="0">
                <a:solidFill>
                  <a:schemeClr val="bg1">
                    <a:lumMod val="50000"/>
                  </a:schemeClr>
                </a:solidFill>
              </a:rPr>
              <a:t/>
            </a:r>
            <a:br>
              <a:rPr lang="fr-BE" sz="3200" b="1" dirty="0" smtClean="0">
                <a:solidFill>
                  <a:schemeClr val="bg1">
                    <a:lumMod val="50000"/>
                  </a:schemeClr>
                </a:solidFill>
              </a:rPr>
            </a:br>
            <a:r>
              <a:rPr lang="fr-BE" sz="3200" b="1" dirty="0">
                <a:solidFill>
                  <a:schemeClr val="bg1">
                    <a:lumMod val="50000"/>
                  </a:schemeClr>
                </a:solidFill>
              </a:rPr>
              <a:t/>
            </a:r>
            <a:br>
              <a:rPr lang="fr-BE" sz="3200" b="1" dirty="0">
                <a:solidFill>
                  <a:schemeClr val="bg1">
                    <a:lumMod val="50000"/>
                  </a:schemeClr>
                </a:solidFill>
              </a:rPr>
            </a:br>
            <a:r>
              <a:rPr lang="fr-BE" sz="3200" b="1" dirty="0" smtClean="0">
                <a:solidFill>
                  <a:schemeClr val="bg1">
                    <a:lumMod val="50000"/>
                  </a:schemeClr>
                </a:solidFill>
              </a:rPr>
              <a:t>HOW LONG BEFORE A </a:t>
            </a:r>
            <a:r>
              <a:rPr lang="fr-BE" sz="3200" b="1" dirty="0" smtClean="0">
                <a:solidFill>
                  <a:schemeClr val="bg1">
                    <a:lumMod val="50000"/>
                  </a:schemeClr>
                </a:solidFill>
              </a:rPr>
              <a:t>GENDER EQUAL SOCIETY </a:t>
            </a:r>
            <a:endParaRPr lang="en-US" sz="3200" b="1" dirty="0">
              <a:solidFill>
                <a:schemeClr val="bg1">
                  <a:lumMod val="50000"/>
                </a:schemeClr>
              </a:solidFill>
            </a:endParaRPr>
          </a:p>
        </p:txBody>
      </p:sp>
      <p:sp>
        <p:nvSpPr>
          <p:cNvPr id="34820"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0CA7DACB-AEDB-4D4B-9580-F66A918EA113}" type="slidenum">
              <a:rPr lang="en-GB" altLang="en-US" sz="1000">
                <a:latin typeface="Arial" pitchFamily="34" charset="0"/>
              </a:rPr>
              <a:pPr algn="r" eaLnBrk="1" hangingPunct="1"/>
              <a:t>10</a:t>
            </a:fld>
            <a:endParaRPr lang="en-GB" altLang="en-US" sz="1000">
              <a:latin typeface="Arial" pitchFamily="34" charset="0"/>
            </a:endParaRPr>
          </a:p>
        </p:txBody>
      </p:sp>
      <p:sp>
        <p:nvSpPr>
          <p:cNvPr id="34821" name="Date Placeholder 7"/>
          <p:cNvSpPr txBox="1">
            <a:spLocks noGrp="1"/>
          </p:cNvSpPr>
          <p:nvPr/>
        </p:nvSpPr>
        <p:spPr bwMode="auto">
          <a:xfrm>
            <a:off x="7086600" y="6381750"/>
            <a:ext cx="152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endParaRPr lang="en-GB" altLang="en-US" sz="1000">
              <a:latin typeface="Arial" pitchFamily="34" charset="0"/>
            </a:endParaRPr>
          </a:p>
        </p:txBody>
      </p:sp>
      <p:pic>
        <p:nvPicPr>
          <p:cNvPr id="34822" name="Picture 3" descr="G:\_CORPORATE\Events\FY12\Seminars and webinars\WOMEN ON BOARD - 12 JUNE 2012\Logo\Logo Wome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300" y="471488"/>
            <a:ext cx="1331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pic>
        <p:nvPicPr>
          <p:cNvPr id="3482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4225" y="150813"/>
            <a:ext cx="1489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8"/>
          </p:nvPr>
        </p:nvSpPr>
        <p:spPr/>
        <p:txBody>
          <a:bodyPr/>
          <a:lstStyle/>
          <a:p>
            <a:pPr>
              <a:defRPr/>
            </a:pPr>
            <a:fld id="{9477B983-EB26-49C9-BE04-6A1FD85BCCEB}" type="datetime1">
              <a:rPr lang="fr-FR" smtClean="0"/>
              <a:t>20/01/2015</a:t>
            </a:fld>
            <a:endParaRPr lang="en-GB" dirty="0"/>
          </a:p>
        </p:txBody>
      </p:sp>
      <p:sp>
        <p:nvSpPr>
          <p:cNvPr id="3" name="Footer Placeholder 2"/>
          <p:cNvSpPr>
            <a:spLocks noGrp="1"/>
          </p:cNvSpPr>
          <p:nvPr>
            <p:ph type="ftr" sz="quarter" idx="16"/>
          </p:nvPr>
        </p:nvSpPr>
        <p:spPr/>
        <p:txBody>
          <a:bodyPr/>
          <a:lstStyle/>
          <a:p>
            <a:pPr>
              <a:defRPr/>
            </a:pPr>
            <a:endParaRPr lang="en-GB"/>
          </a:p>
        </p:txBody>
      </p:sp>
      <p:sp>
        <p:nvSpPr>
          <p:cNvPr id="4" name="Slide Number Placeholder 3"/>
          <p:cNvSpPr>
            <a:spLocks noGrp="1"/>
          </p:cNvSpPr>
          <p:nvPr>
            <p:ph type="sldNum" sz="quarter" idx="17"/>
          </p:nvPr>
        </p:nvSpPr>
        <p:spPr/>
        <p:txBody>
          <a:bodyPr/>
          <a:lstStyle/>
          <a:p>
            <a:fld id="{8D6A5A51-C885-4F41-91D0-EF3E6DF46C73}" type="slidenum">
              <a:rPr lang="en-GB" altLang="en-US" smtClean="0"/>
              <a:pPr/>
              <a:t>10</a:t>
            </a:fld>
            <a:endParaRPr lang="en-GB" altLang="en-US"/>
          </a:p>
        </p:txBody>
      </p:sp>
    </p:spTree>
    <p:extLst>
      <p:ext uri="{BB962C8B-B14F-4D97-AF65-F5344CB8AC3E}">
        <p14:creationId xmlns:p14="http://schemas.microsoft.com/office/powerpoint/2010/main" val="1243221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sz="quarter" idx="4294967295"/>
          </p:nvPr>
        </p:nvSpPr>
        <p:spPr>
          <a:xfrm>
            <a:off x="533400" y="1447800"/>
            <a:ext cx="8228013" cy="4752975"/>
          </a:xfrm>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marL="0" indent="0">
              <a:buFont typeface="Arial" pitchFamily="34" charset="0"/>
              <a:buNone/>
            </a:pPr>
            <a:endParaRPr lang="en-US" altLang="en-US" smtClean="0"/>
          </a:p>
          <a:p>
            <a:pPr marL="0" indent="0">
              <a:buFont typeface="Arial" pitchFamily="34" charset="0"/>
              <a:buNone/>
            </a:pPr>
            <a:r>
              <a:rPr lang="en-US" altLang="en-US" smtClean="0"/>
              <a:t>Gender imbalance on corporate boards remains an important challenge for all EU Member States. It constitutes an untapped potential of skilled human resources, as evidenced by the discrepancy between the high number of female graduates and their underrepresentation in top-level positions.</a:t>
            </a:r>
          </a:p>
          <a:p>
            <a:pPr marL="0" indent="0">
              <a:buFont typeface="Arial" pitchFamily="34" charset="0"/>
              <a:buNone/>
            </a:pPr>
            <a:r>
              <a:rPr lang="fr-BE" altLang="en-US" sz="1600" i="1" smtClean="0"/>
              <a:t>Women in economic decision making in the EU – 2012 Progress Report </a:t>
            </a:r>
            <a:endParaRPr lang="en-US" altLang="en-US" sz="1600" i="1" smtClean="0"/>
          </a:p>
        </p:txBody>
      </p:sp>
      <p:sp>
        <p:nvSpPr>
          <p:cNvPr id="40963" name="Title 1"/>
          <p:cNvSpPr>
            <a:spLocks noGrp="1"/>
          </p:cNvSpPr>
          <p:nvPr>
            <p:ph type="title" idx="4294967295"/>
          </p:nvPr>
        </p:nvSpPr>
        <p:spPr>
          <a:xfrm>
            <a:off x="533400" y="620713"/>
            <a:ext cx="8077200" cy="827087"/>
          </a:xfrm>
        </p:spPr>
        <p:txBody>
          <a:bodyPr>
            <a:normAutofit fontScale="90000"/>
          </a:bodyPr>
          <a:lstStyle/>
          <a:p>
            <a:pPr algn="l">
              <a:buFont typeface="Arial" charset="0"/>
              <a:buNone/>
              <a:defRPr/>
            </a:pPr>
            <a:r>
              <a:rPr lang="fr-BE" sz="3200" b="1" dirty="0" smtClean="0">
                <a:solidFill>
                  <a:schemeClr val="bg1">
                    <a:lumMod val="50000"/>
                  </a:schemeClr>
                </a:solidFill>
              </a:rPr>
              <a:t/>
            </a:r>
            <a:br>
              <a:rPr lang="fr-BE" sz="3200" b="1" dirty="0" smtClean="0">
                <a:solidFill>
                  <a:schemeClr val="bg1">
                    <a:lumMod val="50000"/>
                  </a:schemeClr>
                </a:solidFill>
              </a:rPr>
            </a:br>
            <a:r>
              <a:rPr lang="fr-BE" sz="3200" b="1" dirty="0">
                <a:solidFill>
                  <a:schemeClr val="bg1">
                    <a:lumMod val="50000"/>
                  </a:schemeClr>
                </a:solidFill>
              </a:rPr>
              <a:t/>
            </a:r>
            <a:br>
              <a:rPr lang="fr-BE" sz="3200" b="1" dirty="0">
                <a:solidFill>
                  <a:schemeClr val="bg1">
                    <a:lumMod val="50000"/>
                  </a:schemeClr>
                </a:solidFill>
              </a:rPr>
            </a:br>
            <a:r>
              <a:rPr lang="fr-BE" sz="3200" b="1" dirty="0" smtClean="0">
                <a:solidFill>
                  <a:schemeClr val="bg1">
                    <a:lumMod val="50000"/>
                  </a:schemeClr>
                </a:solidFill>
              </a:rPr>
              <a:t>WHOPPING GENDER IMBALANCE ON BOARDS </a:t>
            </a:r>
            <a:endParaRPr lang="en-US" sz="3200" b="1" dirty="0">
              <a:solidFill>
                <a:schemeClr val="bg1">
                  <a:lumMod val="50000"/>
                </a:schemeClr>
              </a:solidFill>
            </a:endParaRPr>
          </a:p>
        </p:txBody>
      </p:sp>
      <p:sp>
        <p:nvSpPr>
          <p:cNvPr id="36868"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4EC823BC-08ED-4290-924C-DBBDBDA9DE28}" type="slidenum">
              <a:rPr lang="en-GB" altLang="en-US" sz="1000">
                <a:latin typeface="Arial" pitchFamily="34" charset="0"/>
              </a:rPr>
              <a:pPr algn="r" eaLnBrk="1" hangingPunct="1"/>
              <a:t>11</a:t>
            </a:fld>
            <a:endParaRPr lang="en-GB" altLang="en-US" sz="1000">
              <a:latin typeface="Arial" pitchFamily="34" charset="0"/>
            </a:endParaRPr>
          </a:p>
        </p:txBody>
      </p:sp>
      <p:sp>
        <p:nvSpPr>
          <p:cNvPr id="36869" name="Date Placeholder 7"/>
          <p:cNvSpPr txBox="1">
            <a:spLocks noGrp="1"/>
          </p:cNvSpPr>
          <p:nvPr/>
        </p:nvSpPr>
        <p:spPr bwMode="auto">
          <a:xfrm>
            <a:off x="7086600" y="6381750"/>
            <a:ext cx="152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endParaRPr lang="en-GB" altLang="en-US" sz="1000">
              <a:latin typeface="Arial" pitchFamily="34" charset="0"/>
            </a:endParaRPr>
          </a:p>
        </p:txBody>
      </p:sp>
      <p:pic>
        <p:nvPicPr>
          <p:cNvPr id="36870" name="Picture 3" descr="G:\_CORPORATE\Events\FY12\Seminars and webinars\WOMEN ON BOARD - 12 JUNE 2012\Logo\Logo Wome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300" y="471488"/>
            <a:ext cx="1331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pic>
        <p:nvPicPr>
          <p:cNvPr id="3687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4225" y="150813"/>
            <a:ext cx="1489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8"/>
          </p:nvPr>
        </p:nvSpPr>
        <p:spPr/>
        <p:txBody>
          <a:bodyPr/>
          <a:lstStyle/>
          <a:p>
            <a:pPr>
              <a:defRPr/>
            </a:pPr>
            <a:fld id="{0360DB76-9D8D-4AE9-BCD8-8E56003CEEF2}" type="datetime1">
              <a:rPr lang="fr-FR" smtClean="0"/>
              <a:t>20/01/2015</a:t>
            </a:fld>
            <a:endParaRPr lang="en-GB" dirty="0"/>
          </a:p>
        </p:txBody>
      </p:sp>
      <p:sp>
        <p:nvSpPr>
          <p:cNvPr id="3" name="Footer Placeholder 2"/>
          <p:cNvSpPr>
            <a:spLocks noGrp="1"/>
          </p:cNvSpPr>
          <p:nvPr>
            <p:ph type="ftr" sz="quarter" idx="16"/>
          </p:nvPr>
        </p:nvSpPr>
        <p:spPr/>
        <p:txBody>
          <a:bodyPr/>
          <a:lstStyle/>
          <a:p>
            <a:pPr>
              <a:defRPr/>
            </a:pPr>
            <a:endParaRPr lang="en-GB"/>
          </a:p>
        </p:txBody>
      </p:sp>
      <p:sp>
        <p:nvSpPr>
          <p:cNvPr id="4" name="Slide Number Placeholder 3"/>
          <p:cNvSpPr>
            <a:spLocks noGrp="1"/>
          </p:cNvSpPr>
          <p:nvPr>
            <p:ph type="sldNum" sz="quarter" idx="17"/>
          </p:nvPr>
        </p:nvSpPr>
        <p:spPr/>
        <p:txBody>
          <a:bodyPr/>
          <a:lstStyle/>
          <a:p>
            <a:fld id="{8D6A5A51-C885-4F41-91D0-EF3E6DF46C73}" type="slidenum">
              <a:rPr lang="en-GB" altLang="en-US" smtClean="0"/>
              <a:pPr/>
              <a:t>11</a:t>
            </a:fld>
            <a:endParaRPr lang="en-GB" altLang="en-US"/>
          </a:p>
        </p:txBody>
      </p:sp>
    </p:spTree>
    <p:extLst>
      <p:ext uri="{BB962C8B-B14F-4D97-AF65-F5344CB8AC3E}">
        <p14:creationId xmlns:p14="http://schemas.microsoft.com/office/powerpoint/2010/main" val="3790846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sz="quarter" idx="4294967295"/>
          </p:nvPr>
        </p:nvSpPr>
        <p:spPr>
          <a:xfrm>
            <a:off x="533400" y="1392238"/>
            <a:ext cx="8077200" cy="4752975"/>
          </a:xfrm>
          <a:extLst>
            <a:ext uri="{91240B29-F687-4F45-9708-019B960494DF}">
              <a14:hiddenLine xmlns:a14="http://schemas.microsoft.com/office/drawing/2010/main" w="9525">
                <a:solidFill>
                  <a:srgbClr val="000000"/>
                </a:solidFill>
                <a:prstDash val="sysDash"/>
                <a:miter lim="800000"/>
                <a:headEnd/>
                <a:tailEnd/>
              </a14:hiddenLine>
            </a:ext>
          </a:extLst>
        </p:spPr>
        <p:txBody>
          <a:bodyPr>
            <a:normAutofit fontScale="92500" lnSpcReduction="10000"/>
          </a:bodyPr>
          <a:lstStyle/>
          <a:p>
            <a:pPr marL="0" indent="0">
              <a:buFont typeface="Arial" pitchFamily="34" charset="0"/>
              <a:buNone/>
            </a:pPr>
            <a:endParaRPr lang="en-US" altLang="en-US" smtClean="0"/>
          </a:p>
          <a:p>
            <a:pPr marL="0" indent="0">
              <a:buFont typeface="Arial" pitchFamily="34" charset="0"/>
              <a:buNone/>
            </a:pPr>
            <a:r>
              <a:rPr lang="en-US" altLang="en-US" sz="2800" smtClean="0"/>
              <a:t>In testing the performance of 2,360 companies globally over the last six years, Credit Suisse research  shows that it would on average have been better to have invested in corporates with women on their management boards than in those without. Their research also find that companies with one or more women on the board have delivered higher average returns on equity, lower gearing, better average growth and higher price/book value multiples over the course of the last six years.</a:t>
            </a:r>
            <a:r>
              <a:rPr lang="fr-BE" altLang="en-US" sz="1600" i="1" smtClean="0"/>
              <a:t> </a:t>
            </a:r>
          </a:p>
          <a:p>
            <a:pPr marL="0" indent="0">
              <a:buFont typeface="Arial" pitchFamily="34" charset="0"/>
              <a:buNone/>
            </a:pPr>
            <a:r>
              <a:rPr lang="en-US" altLang="en-US" sz="1600" i="1" smtClean="0"/>
              <a:t>Gender diversity and  corporate performance, Credit Suisse Research Institute – August 2012</a:t>
            </a:r>
          </a:p>
          <a:p>
            <a:pPr marL="0" indent="0">
              <a:buFont typeface="Arial" pitchFamily="34" charset="0"/>
              <a:buNone/>
            </a:pPr>
            <a:endParaRPr lang="en-US" altLang="en-US" sz="1600" i="1" smtClean="0"/>
          </a:p>
          <a:p>
            <a:pPr marL="0" indent="0">
              <a:buFont typeface="Arial" pitchFamily="34" charset="0"/>
              <a:buNone/>
            </a:pPr>
            <a:endParaRPr lang="en-US" altLang="en-US" smtClean="0"/>
          </a:p>
        </p:txBody>
      </p:sp>
      <p:sp>
        <p:nvSpPr>
          <p:cNvPr id="40963" name="Title 1"/>
          <p:cNvSpPr>
            <a:spLocks noGrp="1"/>
          </p:cNvSpPr>
          <p:nvPr>
            <p:ph type="title" idx="4294967295"/>
          </p:nvPr>
        </p:nvSpPr>
        <p:spPr>
          <a:xfrm>
            <a:off x="533400" y="333375"/>
            <a:ext cx="8077200" cy="1114425"/>
          </a:xfrm>
        </p:spPr>
        <p:txBody>
          <a:bodyPr>
            <a:normAutofit fontScale="90000"/>
          </a:bodyPr>
          <a:lstStyle/>
          <a:p>
            <a:pPr algn="l">
              <a:defRPr/>
            </a:pPr>
            <a:r>
              <a:rPr lang="fr-BE" sz="3200" b="1" dirty="0" smtClean="0">
                <a:solidFill>
                  <a:schemeClr val="bg1">
                    <a:lumMod val="50000"/>
                  </a:schemeClr>
                </a:solidFill>
              </a:rPr>
              <a:t/>
            </a:r>
            <a:br>
              <a:rPr lang="fr-BE" sz="3200" b="1" dirty="0" smtClean="0">
                <a:solidFill>
                  <a:schemeClr val="bg1">
                    <a:lumMod val="50000"/>
                  </a:schemeClr>
                </a:solidFill>
              </a:rPr>
            </a:br>
            <a:r>
              <a:rPr lang="fr-BE" sz="3200" b="1" dirty="0" smtClean="0">
                <a:solidFill>
                  <a:schemeClr val="bg1">
                    <a:lumMod val="50000"/>
                  </a:schemeClr>
                </a:solidFill>
              </a:rPr>
              <a:t/>
            </a:r>
            <a:br>
              <a:rPr lang="fr-BE" sz="3200" b="1" dirty="0" smtClean="0">
                <a:solidFill>
                  <a:schemeClr val="bg1">
                    <a:lumMod val="50000"/>
                  </a:schemeClr>
                </a:solidFill>
              </a:rPr>
            </a:br>
            <a:r>
              <a:rPr lang="fr-BE" sz="3200" b="1" dirty="0" smtClean="0">
                <a:solidFill>
                  <a:schemeClr val="bg1">
                    <a:lumMod val="50000"/>
                  </a:schemeClr>
                </a:solidFill>
              </a:rPr>
              <a:t/>
            </a:r>
            <a:br>
              <a:rPr lang="fr-BE" sz="3200" b="1" dirty="0" smtClean="0">
                <a:solidFill>
                  <a:schemeClr val="bg1">
                    <a:lumMod val="50000"/>
                  </a:schemeClr>
                </a:solidFill>
              </a:rPr>
            </a:br>
            <a:r>
              <a:rPr lang="fr-BE" sz="3200" b="1" dirty="0" smtClean="0">
                <a:solidFill>
                  <a:schemeClr val="bg1">
                    <a:lumMod val="50000"/>
                  </a:schemeClr>
                </a:solidFill>
              </a:rPr>
              <a:t>WHY GENDER BALANCE ON BOARDS MATTERS</a:t>
            </a:r>
            <a:endParaRPr lang="en-US" sz="3200" b="1" dirty="0">
              <a:solidFill>
                <a:schemeClr val="bg1">
                  <a:lumMod val="50000"/>
                </a:schemeClr>
              </a:solidFill>
            </a:endParaRPr>
          </a:p>
        </p:txBody>
      </p:sp>
      <p:sp>
        <p:nvSpPr>
          <p:cNvPr id="40964"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C142CD1E-F460-4231-9433-2E0C50373CA4}" type="slidenum">
              <a:rPr lang="en-GB" altLang="en-US" sz="1000">
                <a:latin typeface="Arial" pitchFamily="34" charset="0"/>
              </a:rPr>
              <a:pPr algn="r" eaLnBrk="1" hangingPunct="1"/>
              <a:t>12</a:t>
            </a:fld>
            <a:endParaRPr lang="en-GB" altLang="en-US" sz="1000">
              <a:latin typeface="Arial" pitchFamily="34" charset="0"/>
            </a:endParaRPr>
          </a:p>
        </p:txBody>
      </p:sp>
      <p:sp>
        <p:nvSpPr>
          <p:cNvPr id="40965" name="Date Placeholder 7"/>
          <p:cNvSpPr txBox="1">
            <a:spLocks noGrp="1"/>
          </p:cNvSpPr>
          <p:nvPr/>
        </p:nvSpPr>
        <p:spPr bwMode="auto">
          <a:xfrm>
            <a:off x="2195513" y="6291263"/>
            <a:ext cx="152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endParaRPr lang="en-GB" altLang="en-US" sz="1000">
              <a:latin typeface="Arial" pitchFamily="34" charset="0"/>
            </a:endParaRPr>
          </a:p>
        </p:txBody>
      </p:sp>
      <p:pic>
        <p:nvPicPr>
          <p:cNvPr id="40966" name="Picture 3" descr="G:\_CORPORATE\Events\FY12\Seminars and webinars\WOMEN ON BOARD - 12 JUNE 2012\Logo\Logo Wome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300" y="471488"/>
            <a:ext cx="1331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pic>
        <p:nvPicPr>
          <p:cNvPr id="4096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4225" y="150813"/>
            <a:ext cx="1489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8"/>
          </p:nvPr>
        </p:nvSpPr>
        <p:spPr/>
        <p:txBody>
          <a:bodyPr/>
          <a:lstStyle/>
          <a:p>
            <a:pPr>
              <a:defRPr/>
            </a:pPr>
            <a:fld id="{86A71928-2556-49A5-B640-BB0CD6710D55}" type="datetime1">
              <a:rPr lang="fr-FR" smtClean="0"/>
              <a:t>20/01/2015</a:t>
            </a:fld>
            <a:endParaRPr lang="en-GB" dirty="0"/>
          </a:p>
        </p:txBody>
      </p:sp>
      <p:sp>
        <p:nvSpPr>
          <p:cNvPr id="3" name="Footer Placeholder 2"/>
          <p:cNvSpPr>
            <a:spLocks noGrp="1"/>
          </p:cNvSpPr>
          <p:nvPr>
            <p:ph type="ftr" sz="quarter" idx="16"/>
          </p:nvPr>
        </p:nvSpPr>
        <p:spPr/>
        <p:txBody>
          <a:bodyPr/>
          <a:lstStyle/>
          <a:p>
            <a:pPr>
              <a:defRPr/>
            </a:pPr>
            <a:endParaRPr lang="en-GB"/>
          </a:p>
        </p:txBody>
      </p:sp>
      <p:sp>
        <p:nvSpPr>
          <p:cNvPr id="4" name="Slide Number Placeholder 3"/>
          <p:cNvSpPr>
            <a:spLocks noGrp="1"/>
          </p:cNvSpPr>
          <p:nvPr>
            <p:ph type="sldNum" sz="quarter" idx="17"/>
          </p:nvPr>
        </p:nvSpPr>
        <p:spPr/>
        <p:txBody>
          <a:bodyPr/>
          <a:lstStyle/>
          <a:p>
            <a:fld id="{8D6A5A51-C885-4F41-91D0-EF3E6DF46C73}" type="slidenum">
              <a:rPr lang="en-GB" altLang="en-US" smtClean="0"/>
              <a:pPr/>
              <a:t>12</a:t>
            </a:fld>
            <a:endParaRPr lang="en-GB" altLang="en-US"/>
          </a:p>
        </p:txBody>
      </p:sp>
    </p:spTree>
    <p:extLst>
      <p:ext uri="{BB962C8B-B14F-4D97-AF65-F5344CB8AC3E}">
        <p14:creationId xmlns:p14="http://schemas.microsoft.com/office/powerpoint/2010/main" val="7583793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sz="quarter" idx="4294967295"/>
          </p:nvPr>
        </p:nvSpPr>
        <p:spPr>
          <a:xfrm>
            <a:off x="533400" y="1462088"/>
            <a:ext cx="8077200" cy="4514850"/>
          </a:xfrm>
          <a:extLst>
            <a:ext uri="{91240B29-F687-4F45-9708-019B960494DF}">
              <a14:hiddenLine xmlns:a14="http://schemas.microsoft.com/office/drawing/2010/main" w="9525">
                <a:solidFill>
                  <a:srgbClr val="000000"/>
                </a:solidFill>
                <a:prstDash val="sysDash"/>
                <a:miter lim="800000"/>
                <a:headEnd/>
                <a:tailEnd/>
              </a14:hiddenLine>
            </a:ext>
          </a:extLst>
        </p:spPr>
        <p:txBody>
          <a:bodyPr>
            <a:normAutofit lnSpcReduction="10000"/>
          </a:bodyPr>
          <a:lstStyle/>
          <a:p>
            <a:pPr marL="0" indent="0">
              <a:buFont typeface="Arial" pitchFamily="34" charset="0"/>
              <a:buNone/>
            </a:pPr>
            <a:r>
              <a:rPr lang="en-US" altLang="en-US" smtClean="0"/>
              <a:t>For seven years, McKinsey’s annual </a:t>
            </a:r>
            <a:r>
              <a:rPr lang="en-US" altLang="en-US" i="1" smtClean="0"/>
              <a:t>Women Matter</a:t>
            </a:r>
            <a:r>
              <a:rPr lang="en-US" altLang="en-US" smtClean="0"/>
              <a:t> studies have pointed out that companies with a « critical mass » of female executives perform better than those with no women in top management positions. They found that one reason for this outperformance lies in the leadership behaviors that women leaders tend to exhibit more often than their male counterparts (people development, expectation &amp; rewards, role model, …) </a:t>
            </a:r>
          </a:p>
          <a:p>
            <a:pPr marL="0" indent="0">
              <a:buFont typeface="Arial" pitchFamily="34" charset="0"/>
              <a:buNone/>
            </a:pPr>
            <a:r>
              <a:rPr lang="en-US" altLang="en-US" sz="1600" i="1" smtClean="0"/>
              <a:t>Women Matter 2013</a:t>
            </a:r>
          </a:p>
        </p:txBody>
      </p:sp>
      <p:sp>
        <p:nvSpPr>
          <p:cNvPr id="40963" name="Title 1"/>
          <p:cNvSpPr>
            <a:spLocks noGrp="1"/>
          </p:cNvSpPr>
          <p:nvPr>
            <p:ph type="title" idx="4294967295"/>
          </p:nvPr>
        </p:nvSpPr>
        <p:spPr>
          <a:xfrm>
            <a:off x="533400" y="0"/>
            <a:ext cx="8077200" cy="1447800"/>
          </a:xfrm>
        </p:spPr>
        <p:txBody>
          <a:bodyPr>
            <a:normAutofit fontScale="90000"/>
          </a:bodyPr>
          <a:lstStyle/>
          <a:p>
            <a:pPr algn="l">
              <a:defRPr/>
            </a:pPr>
            <a:r>
              <a:rPr lang="fr-BE" sz="3200" b="1" dirty="0" smtClean="0">
                <a:solidFill>
                  <a:schemeClr val="bg1">
                    <a:lumMod val="50000"/>
                  </a:schemeClr>
                </a:solidFill>
              </a:rPr>
              <a:t/>
            </a:r>
            <a:br>
              <a:rPr lang="fr-BE" sz="3200" b="1" dirty="0" smtClean="0">
                <a:solidFill>
                  <a:schemeClr val="bg1">
                    <a:lumMod val="50000"/>
                  </a:schemeClr>
                </a:solidFill>
              </a:rPr>
            </a:br>
            <a:r>
              <a:rPr lang="fr-BE" sz="3200" b="1" dirty="0" smtClean="0">
                <a:solidFill>
                  <a:schemeClr val="bg1">
                    <a:lumMod val="50000"/>
                  </a:schemeClr>
                </a:solidFill>
              </a:rPr>
              <a:t/>
            </a:r>
            <a:br>
              <a:rPr lang="fr-BE" sz="3200" b="1" dirty="0" smtClean="0">
                <a:solidFill>
                  <a:schemeClr val="bg1">
                    <a:lumMod val="50000"/>
                  </a:schemeClr>
                </a:solidFill>
              </a:rPr>
            </a:br>
            <a:r>
              <a:rPr lang="fr-BE" sz="3200" b="1" dirty="0" smtClean="0">
                <a:solidFill>
                  <a:schemeClr val="bg1">
                    <a:lumMod val="50000"/>
                  </a:schemeClr>
                </a:solidFill>
              </a:rPr>
              <a:t>WHY GENDER BALANCE ON BOARDS MATTERS</a:t>
            </a:r>
            <a:endParaRPr lang="en-US" sz="3200" b="1" dirty="0">
              <a:solidFill>
                <a:schemeClr val="bg1">
                  <a:lumMod val="50000"/>
                </a:schemeClr>
              </a:solidFill>
            </a:endParaRPr>
          </a:p>
        </p:txBody>
      </p:sp>
      <p:sp>
        <p:nvSpPr>
          <p:cNvPr id="43012"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DC6216F0-FC00-4E88-8556-0E96E39246D0}" type="slidenum">
              <a:rPr lang="en-GB" altLang="en-US" sz="1000">
                <a:latin typeface="Arial" pitchFamily="34" charset="0"/>
              </a:rPr>
              <a:pPr algn="r" eaLnBrk="1" hangingPunct="1"/>
              <a:t>13</a:t>
            </a:fld>
            <a:endParaRPr lang="en-GB" altLang="en-US" sz="1000">
              <a:latin typeface="Arial" pitchFamily="34" charset="0"/>
            </a:endParaRPr>
          </a:p>
        </p:txBody>
      </p:sp>
      <p:sp>
        <p:nvSpPr>
          <p:cNvPr id="43013" name="Date Placeholder 7"/>
          <p:cNvSpPr txBox="1">
            <a:spLocks noGrp="1"/>
          </p:cNvSpPr>
          <p:nvPr/>
        </p:nvSpPr>
        <p:spPr bwMode="auto">
          <a:xfrm>
            <a:off x="2195513" y="6291263"/>
            <a:ext cx="152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endParaRPr lang="en-GB" altLang="en-US" sz="1000">
              <a:latin typeface="Arial" pitchFamily="34" charset="0"/>
            </a:endParaRPr>
          </a:p>
        </p:txBody>
      </p:sp>
      <p:pic>
        <p:nvPicPr>
          <p:cNvPr id="43014" name="Picture 3" descr="G:\_CORPORATE\Events\FY12\Seminars and webinars\WOMEN ON BOARD - 12 JUNE 2012\Logo\Logo Wome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300" y="471488"/>
            <a:ext cx="1331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pic>
        <p:nvPicPr>
          <p:cNvPr id="4301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4225" y="150813"/>
            <a:ext cx="1489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8"/>
          </p:nvPr>
        </p:nvSpPr>
        <p:spPr/>
        <p:txBody>
          <a:bodyPr/>
          <a:lstStyle/>
          <a:p>
            <a:pPr>
              <a:defRPr/>
            </a:pPr>
            <a:fld id="{B878DDDC-F7C2-4DAA-8DAA-B5203DB5CB3E}" type="datetime1">
              <a:rPr lang="fr-FR" smtClean="0"/>
              <a:t>20/01/2015</a:t>
            </a:fld>
            <a:endParaRPr lang="en-GB" dirty="0"/>
          </a:p>
        </p:txBody>
      </p:sp>
      <p:sp>
        <p:nvSpPr>
          <p:cNvPr id="3" name="Footer Placeholder 2"/>
          <p:cNvSpPr>
            <a:spLocks noGrp="1"/>
          </p:cNvSpPr>
          <p:nvPr>
            <p:ph type="ftr" sz="quarter" idx="16"/>
          </p:nvPr>
        </p:nvSpPr>
        <p:spPr/>
        <p:txBody>
          <a:bodyPr/>
          <a:lstStyle/>
          <a:p>
            <a:pPr>
              <a:defRPr/>
            </a:pPr>
            <a:endParaRPr lang="en-GB"/>
          </a:p>
        </p:txBody>
      </p:sp>
      <p:sp>
        <p:nvSpPr>
          <p:cNvPr id="4" name="Slide Number Placeholder 3"/>
          <p:cNvSpPr>
            <a:spLocks noGrp="1"/>
          </p:cNvSpPr>
          <p:nvPr>
            <p:ph type="sldNum" sz="quarter" idx="17"/>
          </p:nvPr>
        </p:nvSpPr>
        <p:spPr/>
        <p:txBody>
          <a:bodyPr/>
          <a:lstStyle/>
          <a:p>
            <a:fld id="{8D6A5A51-C885-4F41-91D0-EF3E6DF46C73}" type="slidenum">
              <a:rPr lang="en-GB" altLang="en-US" smtClean="0"/>
              <a:pPr/>
              <a:t>13</a:t>
            </a:fld>
            <a:endParaRPr lang="en-GB" altLang="en-US"/>
          </a:p>
        </p:txBody>
      </p:sp>
    </p:spTree>
    <p:extLst>
      <p:ext uri="{BB962C8B-B14F-4D97-AF65-F5344CB8AC3E}">
        <p14:creationId xmlns:p14="http://schemas.microsoft.com/office/powerpoint/2010/main" val="309636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sz="quarter" idx="4294967295"/>
          </p:nvPr>
        </p:nvSpPr>
        <p:spPr>
          <a:xfrm>
            <a:off x="395288" y="1304925"/>
            <a:ext cx="8497887" cy="5170488"/>
          </a:xfrm>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marL="0" indent="0">
              <a:buFont typeface="Arial" pitchFamily="34" charset="0"/>
              <a:buNone/>
            </a:pPr>
            <a:r>
              <a:rPr lang="en-US" altLang="en-US" smtClean="0"/>
              <a:t>EU’s growth strategy leans on knowledge, competences and innovation. Human capital is key for addressing the demographic challenges of falling birth rates and an ageing society. </a:t>
            </a:r>
          </a:p>
          <a:p>
            <a:pPr marL="0" indent="0">
              <a:buFont typeface="Arial" pitchFamily="34" charset="0"/>
              <a:buNone/>
            </a:pPr>
            <a:r>
              <a:rPr lang="en-US" altLang="en-US" smtClean="0"/>
              <a:t>One of the ways to improve Europe’s competitiveness can be a more balanced representation of women and men in economic decision-making positions, which can contribute to a more productive and innovative working environment.</a:t>
            </a:r>
          </a:p>
          <a:p>
            <a:pPr marL="0" indent="0">
              <a:buFont typeface="Arial" pitchFamily="34" charset="0"/>
              <a:buNone/>
            </a:pPr>
            <a:r>
              <a:rPr lang="fr-BE" altLang="en-US" sz="1600" i="1" smtClean="0"/>
              <a:t>Women in economic decision making in the EU – 2012 Progress Report </a:t>
            </a:r>
            <a:endParaRPr lang="en-US" altLang="en-US" sz="1600" i="1" smtClean="0"/>
          </a:p>
          <a:p>
            <a:pPr marL="0" indent="0">
              <a:buFont typeface="Arial" pitchFamily="34" charset="0"/>
              <a:buNone/>
            </a:pPr>
            <a:endParaRPr lang="en-US" altLang="en-US" smtClean="0"/>
          </a:p>
        </p:txBody>
      </p:sp>
      <p:sp>
        <p:nvSpPr>
          <p:cNvPr id="40963" name="Title 1"/>
          <p:cNvSpPr>
            <a:spLocks noGrp="1"/>
          </p:cNvSpPr>
          <p:nvPr>
            <p:ph type="title" idx="4294967295"/>
          </p:nvPr>
        </p:nvSpPr>
        <p:spPr>
          <a:xfrm>
            <a:off x="395288" y="666750"/>
            <a:ext cx="8077200" cy="827088"/>
          </a:xfrm>
        </p:spPr>
        <p:txBody>
          <a:bodyPr>
            <a:normAutofit fontScale="90000"/>
          </a:bodyPr>
          <a:lstStyle/>
          <a:p>
            <a:pPr algn="l">
              <a:defRPr/>
            </a:pPr>
            <a:r>
              <a:rPr lang="fr-BE" sz="3200" b="1" dirty="0" smtClean="0">
                <a:solidFill>
                  <a:schemeClr val="bg1">
                    <a:lumMod val="50000"/>
                  </a:schemeClr>
                </a:solidFill>
              </a:rPr>
              <a:t/>
            </a:r>
            <a:br>
              <a:rPr lang="fr-BE" sz="3200" b="1" dirty="0" smtClean="0">
                <a:solidFill>
                  <a:schemeClr val="bg1">
                    <a:lumMod val="50000"/>
                  </a:schemeClr>
                </a:solidFill>
              </a:rPr>
            </a:br>
            <a:r>
              <a:rPr lang="en-US" sz="3200" b="1" dirty="0" smtClean="0">
                <a:solidFill>
                  <a:schemeClr val="bg1">
                    <a:lumMod val="50000"/>
                  </a:schemeClr>
                </a:solidFill>
              </a:rPr>
              <a:t>The </a:t>
            </a:r>
            <a:r>
              <a:rPr lang="en-US" sz="3200" b="1" dirty="0">
                <a:solidFill>
                  <a:schemeClr val="bg1">
                    <a:lumMod val="50000"/>
                  </a:schemeClr>
                </a:solidFill>
              </a:rPr>
              <a:t>Europe 2020 Strategy</a:t>
            </a:r>
            <a:r>
              <a:rPr lang="fr-BE" sz="3200" b="1" dirty="0" smtClean="0">
                <a:solidFill>
                  <a:schemeClr val="bg1">
                    <a:lumMod val="50000"/>
                  </a:schemeClr>
                </a:solidFill>
              </a:rPr>
              <a:t/>
            </a:r>
            <a:br>
              <a:rPr lang="fr-BE" sz="3200" b="1" dirty="0" smtClean="0">
                <a:solidFill>
                  <a:schemeClr val="bg1">
                    <a:lumMod val="50000"/>
                  </a:schemeClr>
                </a:solidFill>
              </a:rPr>
            </a:br>
            <a:r>
              <a:rPr lang="fr-BE" sz="3200" b="1" dirty="0" smtClean="0">
                <a:solidFill>
                  <a:schemeClr val="bg1">
                    <a:lumMod val="50000"/>
                  </a:schemeClr>
                </a:solidFill>
              </a:rPr>
              <a:t> </a:t>
            </a:r>
            <a:endParaRPr lang="en-US" sz="3200" b="1" dirty="0">
              <a:solidFill>
                <a:schemeClr val="bg1">
                  <a:lumMod val="50000"/>
                </a:schemeClr>
              </a:solidFill>
            </a:endParaRPr>
          </a:p>
        </p:txBody>
      </p:sp>
      <p:sp>
        <p:nvSpPr>
          <p:cNvPr id="47108"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06916987-7EFA-4436-8BE2-C49FE22D753C}" type="slidenum">
              <a:rPr lang="en-GB" altLang="en-US" sz="1000">
                <a:latin typeface="Arial" pitchFamily="34" charset="0"/>
              </a:rPr>
              <a:pPr algn="r" eaLnBrk="1" hangingPunct="1"/>
              <a:t>14</a:t>
            </a:fld>
            <a:endParaRPr lang="en-GB" altLang="en-US" sz="1000">
              <a:latin typeface="Arial" pitchFamily="34" charset="0"/>
            </a:endParaRPr>
          </a:p>
        </p:txBody>
      </p:sp>
      <p:sp>
        <p:nvSpPr>
          <p:cNvPr id="47109" name="Date Placeholder 7"/>
          <p:cNvSpPr txBox="1">
            <a:spLocks noGrp="1"/>
          </p:cNvSpPr>
          <p:nvPr/>
        </p:nvSpPr>
        <p:spPr bwMode="auto">
          <a:xfrm>
            <a:off x="2195513" y="6291263"/>
            <a:ext cx="152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endParaRPr lang="en-GB" altLang="en-US" sz="1000">
              <a:latin typeface="Arial" pitchFamily="34" charset="0"/>
            </a:endParaRPr>
          </a:p>
        </p:txBody>
      </p:sp>
      <p:pic>
        <p:nvPicPr>
          <p:cNvPr id="47110" name="Picture 3" descr="G:\_CORPORATE\Events\FY12\Seminars and webinars\WOMEN ON BOARD - 12 JUNE 2012\Logo\Logo Wome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300" y="471488"/>
            <a:ext cx="1331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pic>
        <p:nvPicPr>
          <p:cNvPr id="4711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4225" y="150813"/>
            <a:ext cx="1489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8"/>
          </p:nvPr>
        </p:nvSpPr>
        <p:spPr/>
        <p:txBody>
          <a:bodyPr/>
          <a:lstStyle/>
          <a:p>
            <a:pPr>
              <a:defRPr/>
            </a:pPr>
            <a:fld id="{5F391C72-042B-4F99-BB3B-385C099265A8}" type="datetime1">
              <a:rPr lang="fr-FR" smtClean="0"/>
              <a:t>20/01/2015</a:t>
            </a:fld>
            <a:endParaRPr lang="en-GB" dirty="0"/>
          </a:p>
        </p:txBody>
      </p:sp>
      <p:sp>
        <p:nvSpPr>
          <p:cNvPr id="3" name="Footer Placeholder 2"/>
          <p:cNvSpPr>
            <a:spLocks noGrp="1"/>
          </p:cNvSpPr>
          <p:nvPr>
            <p:ph type="ftr" sz="quarter" idx="16"/>
          </p:nvPr>
        </p:nvSpPr>
        <p:spPr/>
        <p:txBody>
          <a:bodyPr/>
          <a:lstStyle/>
          <a:p>
            <a:pPr>
              <a:defRPr/>
            </a:pPr>
            <a:endParaRPr lang="en-GB"/>
          </a:p>
        </p:txBody>
      </p:sp>
      <p:sp>
        <p:nvSpPr>
          <p:cNvPr id="4" name="Slide Number Placeholder 3"/>
          <p:cNvSpPr>
            <a:spLocks noGrp="1"/>
          </p:cNvSpPr>
          <p:nvPr>
            <p:ph type="sldNum" sz="quarter" idx="17"/>
          </p:nvPr>
        </p:nvSpPr>
        <p:spPr/>
        <p:txBody>
          <a:bodyPr/>
          <a:lstStyle/>
          <a:p>
            <a:fld id="{8D6A5A51-C885-4F41-91D0-EF3E6DF46C73}" type="slidenum">
              <a:rPr lang="en-GB" altLang="en-US" smtClean="0"/>
              <a:pPr/>
              <a:t>14</a:t>
            </a:fld>
            <a:endParaRPr lang="en-GB" altLang="en-US"/>
          </a:p>
        </p:txBody>
      </p:sp>
    </p:spTree>
    <p:extLst>
      <p:ext uri="{BB962C8B-B14F-4D97-AF65-F5344CB8AC3E}">
        <p14:creationId xmlns:p14="http://schemas.microsoft.com/office/powerpoint/2010/main" val="928586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sz="quarter" idx="4294967295"/>
          </p:nvPr>
        </p:nvSpPr>
        <p:spPr>
          <a:xfrm>
            <a:off x="533400" y="2105025"/>
            <a:ext cx="8077200" cy="4752975"/>
          </a:xfrm>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marL="0" indent="0">
              <a:buFont typeface="Arial" pitchFamily="34" charset="0"/>
              <a:buNone/>
            </a:pPr>
            <a:r>
              <a:rPr lang="en-US" altLang="en-US" smtClean="0"/>
              <a:t>Men (42%) largely believe that the “lack of women in executive ranks” is the primary reason that the percentage of women on boards is not increasing. Women (35%) say it stems from the fact that “traditional networks tend to be male-oriented.” </a:t>
            </a:r>
          </a:p>
          <a:p>
            <a:pPr marL="0" indent="0">
              <a:buFont typeface="Arial" pitchFamily="34" charset="0"/>
              <a:buNone/>
            </a:pPr>
            <a:r>
              <a:rPr lang="fr-BE" altLang="en-US" sz="1600" i="1" smtClean="0"/>
              <a:t>Heidrick &amp; Struggles and WCD </a:t>
            </a:r>
          </a:p>
          <a:p>
            <a:pPr marL="0" indent="0">
              <a:buFont typeface="Arial" pitchFamily="34" charset="0"/>
              <a:buNone/>
            </a:pPr>
            <a:r>
              <a:rPr lang="fr-BE" altLang="en-US" sz="1600" i="1" smtClean="0"/>
              <a:t>Board of Directors Survey 2012</a:t>
            </a:r>
            <a:endParaRPr lang="en-US" altLang="en-US" sz="1600" i="1" smtClean="0"/>
          </a:p>
          <a:p>
            <a:pPr marL="0" indent="0">
              <a:buFont typeface="Arial" pitchFamily="34" charset="0"/>
              <a:buNone/>
            </a:pPr>
            <a:endParaRPr lang="en-US" altLang="en-US" smtClean="0"/>
          </a:p>
          <a:p>
            <a:pPr marL="0" indent="0">
              <a:buFont typeface="Arial" pitchFamily="34" charset="0"/>
              <a:buNone/>
            </a:pPr>
            <a:endParaRPr lang="en-US" altLang="en-US" smtClean="0"/>
          </a:p>
          <a:p>
            <a:pPr marL="0" indent="0">
              <a:buFont typeface="Arial" pitchFamily="34" charset="0"/>
              <a:buNone/>
            </a:pPr>
            <a:endParaRPr lang="en-US" altLang="en-US" i="1" smtClean="0"/>
          </a:p>
        </p:txBody>
      </p:sp>
      <p:sp>
        <p:nvSpPr>
          <p:cNvPr id="40963" name="Title 1"/>
          <p:cNvSpPr>
            <a:spLocks noGrp="1"/>
          </p:cNvSpPr>
          <p:nvPr>
            <p:ph type="title" idx="4294967295"/>
          </p:nvPr>
        </p:nvSpPr>
        <p:spPr>
          <a:xfrm>
            <a:off x="533400" y="620713"/>
            <a:ext cx="8077200" cy="827087"/>
          </a:xfrm>
        </p:spPr>
        <p:txBody>
          <a:bodyPr>
            <a:normAutofit fontScale="90000"/>
          </a:bodyPr>
          <a:lstStyle/>
          <a:p>
            <a:pPr algn="l">
              <a:defRPr/>
            </a:pPr>
            <a:r>
              <a:rPr lang="fr-BE" sz="3200" b="1" dirty="0" smtClean="0">
                <a:solidFill>
                  <a:schemeClr val="bg1">
                    <a:lumMod val="50000"/>
                  </a:schemeClr>
                </a:solidFill>
              </a:rPr>
              <a:t/>
            </a:r>
            <a:br>
              <a:rPr lang="fr-BE" sz="3200" b="1" dirty="0" smtClean="0">
                <a:solidFill>
                  <a:schemeClr val="bg1">
                    <a:lumMod val="50000"/>
                  </a:schemeClr>
                </a:solidFill>
              </a:rPr>
            </a:br>
            <a:r>
              <a:rPr lang="fr-BE" sz="3200" b="1" dirty="0" smtClean="0">
                <a:solidFill>
                  <a:schemeClr val="bg1">
                    <a:lumMod val="50000"/>
                  </a:schemeClr>
                </a:solidFill>
              </a:rPr>
              <a:t/>
            </a:r>
            <a:br>
              <a:rPr lang="fr-BE" sz="3200" b="1" dirty="0" smtClean="0">
                <a:solidFill>
                  <a:schemeClr val="bg1">
                    <a:lumMod val="50000"/>
                  </a:schemeClr>
                </a:solidFill>
              </a:rPr>
            </a:br>
            <a:r>
              <a:rPr lang="fr-BE" sz="3200" b="1" dirty="0">
                <a:solidFill>
                  <a:schemeClr val="bg1">
                    <a:lumMod val="50000"/>
                  </a:schemeClr>
                </a:solidFill>
              </a:rPr>
              <a:t/>
            </a:r>
            <a:br>
              <a:rPr lang="fr-BE" sz="3200" b="1" dirty="0">
                <a:solidFill>
                  <a:schemeClr val="bg1">
                    <a:lumMod val="50000"/>
                  </a:schemeClr>
                </a:solidFill>
              </a:rPr>
            </a:br>
            <a:r>
              <a:rPr lang="fr-BE" sz="3200" b="1" dirty="0" smtClean="0">
                <a:solidFill>
                  <a:schemeClr val="bg1">
                    <a:lumMod val="50000"/>
                  </a:schemeClr>
                </a:solidFill>
              </a:rPr>
              <a:t>WHY ARE WOMEN UNDEREPRESENTED ON BOARDS?</a:t>
            </a:r>
            <a:br>
              <a:rPr lang="fr-BE" sz="3200" b="1" dirty="0" smtClean="0">
                <a:solidFill>
                  <a:schemeClr val="bg1">
                    <a:lumMod val="50000"/>
                  </a:schemeClr>
                </a:solidFill>
              </a:rPr>
            </a:br>
            <a:endParaRPr lang="en-US" sz="3200" b="1" dirty="0">
              <a:solidFill>
                <a:schemeClr val="bg1">
                  <a:lumMod val="50000"/>
                </a:schemeClr>
              </a:solidFill>
            </a:endParaRPr>
          </a:p>
        </p:txBody>
      </p:sp>
      <p:sp>
        <p:nvSpPr>
          <p:cNvPr id="49156"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244622B4-EE21-45B0-9BF7-92924C17916E}" type="slidenum">
              <a:rPr lang="en-GB" altLang="en-US" sz="1000">
                <a:latin typeface="Arial" pitchFamily="34" charset="0"/>
              </a:rPr>
              <a:pPr algn="r" eaLnBrk="1" hangingPunct="1"/>
              <a:t>15</a:t>
            </a:fld>
            <a:endParaRPr lang="en-GB" altLang="en-US" sz="1000">
              <a:latin typeface="Arial" pitchFamily="34" charset="0"/>
            </a:endParaRPr>
          </a:p>
        </p:txBody>
      </p:sp>
      <p:sp>
        <p:nvSpPr>
          <p:cNvPr id="49157" name="Date Placeholder 7"/>
          <p:cNvSpPr txBox="1">
            <a:spLocks noGrp="1"/>
          </p:cNvSpPr>
          <p:nvPr/>
        </p:nvSpPr>
        <p:spPr bwMode="auto">
          <a:xfrm>
            <a:off x="2195513" y="6291263"/>
            <a:ext cx="152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endParaRPr lang="en-GB" altLang="en-US" sz="1000">
              <a:latin typeface="Arial" pitchFamily="34" charset="0"/>
            </a:endParaRPr>
          </a:p>
        </p:txBody>
      </p:sp>
      <p:pic>
        <p:nvPicPr>
          <p:cNvPr id="49158" name="Picture 3" descr="G:\_CORPORATE\Events\FY12\Seminars and webinars\WOMEN ON BOARD - 12 JUNE 2012\Logo\Logo Wome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300" y="471488"/>
            <a:ext cx="1331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pic>
        <p:nvPicPr>
          <p:cNvPr id="4916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4225" y="150813"/>
            <a:ext cx="1489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8"/>
          </p:nvPr>
        </p:nvSpPr>
        <p:spPr/>
        <p:txBody>
          <a:bodyPr/>
          <a:lstStyle/>
          <a:p>
            <a:pPr>
              <a:defRPr/>
            </a:pPr>
            <a:fld id="{6ACAFCFF-E5E3-423D-A85C-21A716944A47}" type="datetime1">
              <a:rPr lang="fr-FR" smtClean="0"/>
              <a:t>20/01/2015</a:t>
            </a:fld>
            <a:endParaRPr lang="en-GB" dirty="0"/>
          </a:p>
        </p:txBody>
      </p:sp>
      <p:sp>
        <p:nvSpPr>
          <p:cNvPr id="3" name="Footer Placeholder 2"/>
          <p:cNvSpPr>
            <a:spLocks noGrp="1"/>
          </p:cNvSpPr>
          <p:nvPr>
            <p:ph type="ftr" sz="quarter" idx="16"/>
          </p:nvPr>
        </p:nvSpPr>
        <p:spPr/>
        <p:txBody>
          <a:bodyPr/>
          <a:lstStyle/>
          <a:p>
            <a:pPr>
              <a:defRPr/>
            </a:pPr>
            <a:endParaRPr lang="en-GB"/>
          </a:p>
        </p:txBody>
      </p:sp>
      <p:sp>
        <p:nvSpPr>
          <p:cNvPr id="4" name="Slide Number Placeholder 3"/>
          <p:cNvSpPr>
            <a:spLocks noGrp="1"/>
          </p:cNvSpPr>
          <p:nvPr>
            <p:ph type="sldNum" sz="quarter" idx="17"/>
          </p:nvPr>
        </p:nvSpPr>
        <p:spPr/>
        <p:txBody>
          <a:bodyPr/>
          <a:lstStyle/>
          <a:p>
            <a:fld id="{8D6A5A51-C885-4F41-91D0-EF3E6DF46C73}" type="slidenum">
              <a:rPr lang="en-GB" altLang="en-US" smtClean="0"/>
              <a:pPr/>
              <a:t>15</a:t>
            </a:fld>
            <a:endParaRPr lang="en-GB" altLang="en-US"/>
          </a:p>
        </p:txBody>
      </p:sp>
    </p:spTree>
    <p:extLst>
      <p:ext uri="{BB962C8B-B14F-4D97-AF65-F5344CB8AC3E}">
        <p14:creationId xmlns:p14="http://schemas.microsoft.com/office/powerpoint/2010/main" val="1375373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p:cNvSpPr>
            <a:spLocks noGrp="1"/>
          </p:cNvSpPr>
          <p:nvPr>
            <p:ph sz="quarter" idx="4294967295"/>
          </p:nvPr>
        </p:nvSpPr>
        <p:spPr>
          <a:xfrm>
            <a:off x="533400" y="2105025"/>
            <a:ext cx="8077200" cy="4752975"/>
          </a:xfrm>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marL="0" indent="0">
              <a:buFont typeface="Arial" pitchFamily="34" charset="0"/>
              <a:buNone/>
            </a:pPr>
            <a:r>
              <a:rPr lang="en-US" altLang="en-US" smtClean="0"/>
              <a:t>In a recent assessment of US boards, Groysberg and Bell discovered that female board members actually had far more operational experience on their résumés than male board members, on average. They also found that the majority of female board members reported having actively sought their board seats. The same was not true of male board members.</a:t>
            </a:r>
          </a:p>
          <a:p>
            <a:pPr marL="0" indent="0">
              <a:buFont typeface="Arial" pitchFamily="34" charset="0"/>
              <a:buNone/>
            </a:pPr>
            <a:r>
              <a:rPr lang="fr-BE" altLang="en-US" sz="1600" i="1" smtClean="0"/>
              <a:t>Carmen Nobel, S</a:t>
            </a:r>
            <a:r>
              <a:rPr lang="en-US" altLang="en-US" sz="1600" i="1" smtClean="0"/>
              <a:t>enior editor of Harvard Business School Working Knowledge</a:t>
            </a:r>
          </a:p>
          <a:p>
            <a:pPr marL="0" indent="0">
              <a:buFont typeface="Arial" pitchFamily="34" charset="0"/>
              <a:buNone/>
            </a:pPr>
            <a:r>
              <a:rPr lang="fr-BE" altLang="en-US" sz="1600" i="1" smtClean="0"/>
              <a:t>14 January 2013</a:t>
            </a:r>
            <a:endParaRPr lang="en-US" altLang="en-US" smtClean="0"/>
          </a:p>
          <a:p>
            <a:pPr marL="0" indent="0">
              <a:buFont typeface="Arial" pitchFamily="34" charset="0"/>
              <a:buNone/>
            </a:pPr>
            <a:endParaRPr lang="en-US" altLang="en-US" i="1" smtClean="0"/>
          </a:p>
        </p:txBody>
      </p:sp>
      <p:sp>
        <p:nvSpPr>
          <p:cNvPr id="40963" name="Title 1"/>
          <p:cNvSpPr>
            <a:spLocks noGrp="1"/>
          </p:cNvSpPr>
          <p:nvPr>
            <p:ph type="title" idx="4294967295"/>
          </p:nvPr>
        </p:nvSpPr>
        <p:spPr>
          <a:xfrm>
            <a:off x="533400" y="620713"/>
            <a:ext cx="8077200" cy="827087"/>
          </a:xfrm>
        </p:spPr>
        <p:txBody>
          <a:bodyPr>
            <a:normAutofit fontScale="90000"/>
          </a:bodyPr>
          <a:lstStyle/>
          <a:p>
            <a:pPr algn="l">
              <a:defRPr/>
            </a:pPr>
            <a:r>
              <a:rPr lang="fr-BE" sz="3200" b="1" dirty="0" smtClean="0">
                <a:solidFill>
                  <a:schemeClr val="bg1">
                    <a:lumMod val="50000"/>
                  </a:schemeClr>
                </a:solidFill>
              </a:rPr>
              <a:t/>
            </a:r>
            <a:br>
              <a:rPr lang="fr-BE" sz="3200" b="1" dirty="0" smtClean="0">
                <a:solidFill>
                  <a:schemeClr val="bg1">
                    <a:lumMod val="50000"/>
                  </a:schemeClr>
                </a:solidFill>
              </a:rPr>
            </a:br>
            <a:r>
              <a:rPr lang="fr-BE" sz="3200" b="1" dirty="0" smtClean="0">
                <a:solidFill>
                  <a:schemeClr val="bg1">
                    <a:lumMod val="50000"/>
                  </a:schemeClr>
                </a:solidFill>
              </a:rPr>
              <a:t/>
            </a:r>
            <a:br>
              <a:rPr lang="fr-BE" sz="3200" b="1" dirty="0" smtClean="0">
                <a:solidFill>
                  <a:schemeClr val="bg1">
                    <a:lumMod val="50000"/>
                  </a:schemeClr>
                </a:solidFill>
              </a:rPr>
            </a:br>
            <a:r>
              <a:rPr lang="fr-BE" sz="3200" b="1" dirty="0">
                <a:solidFill>
                  <a:schemeClr val="bg1">
                    <a:lumMod val="50000"/>
                  </a:schemeClr>
                </a:solidFill>
              </a:rPr>
              <a:t/>
            </a:r>
            <a:br>
              <a:rPr lang="fr-BE" sz="3200" b="1" dirty="0">
                <a:solidFill>
                  <a:schemeClr val="bg1">
                    <a:lumMod val="50000"/>
                  </a:schemeClr>
                </a:solidFill>
              </a:rPr>
            </a:br>
            <a:r>
              <a:rPr lang="fr-BE" sz="3200" b="1" dirty="0" smtClean="0">
                <a:solidFill>
                  <a:schemeClr val="bg1">
                    <a:lumMod val="50000"/>
                  </a:schemeClr>
                </a:solidFill>
              </a:rPr>
              <a:t>ARE THERE (ENOUGH) QUALIFIED BOARD READY WOMEN?  </a:t>
            </a:r>
            <a:endParaRPr lang="en-US" sz="3200" b="1" dirty="0">
              <a:solidFill>
                <a:schemeClr val="bg1">
                  <a:lumMod val="50000"/>
                </a:schemeClr>
              </a:solidFill>
            </a:endParaRPr>
          </a:p>
        </p:txBody>
      </p:sp>
      <p:sp>
        <p:nvSpPr>
          <p:cNvPr id="51204"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90DA9B85-1434-44B5-A184-C86053D184A1}" type="slidenum">
              <a:rPr lang="en-GB" altLang="en-US" sz="1000">
                <a:latin typeface="Arial" pitchFamily="34" charset="0"/>
              </a:rPr>
              <a:pPr algn="r" eaLnBrk="1" hangingPunct="1"/>
              <a:t>16</a:t>
            </a:fld>
            <a:endParaRPr lang="en-GB" altLang="en-US" sz="1000">
              <a:latin typeface="Arial" pitchFamily="34" charset="0"/>
            </a:endParaRPr>
          </a:p>
        </p:txBody>
      </p:sp>
      <p:sp>
        <p:nvSpPr>
          <p:cNvPr id="51205" name="Date Placeholder 7"/>
          <p:cNvSpPr txBox="1">
            <a:spLocks noGrp="1"/>
          </p:cNvSpPr>
          <p:nvPr/>
        </p:nvSpPr>
        <p:spPr bwMode="auto">
          <a:xfrm>
            <a:off x="2195513" y="6291263"/>
            <a:ext cx="152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endParaRPr lang="en-GB" altLang="en-US" sz="1000">
              <a:latin typeface="Arial" pitchFamily="34" charset="0"/>
            </a:endParaRPr>
          </a:p>
        </p:txBody>
      </p:sp>
      <p:pic>
        <p:nvPicPr>
          <p:cNvPr id="51206" name="Picture 3" descr="G:\_CORPORATE\Events\FY12\Seminars and webinars\WOMEN ON BOARD - 12 JUNE 2012\Logo\Logo Wome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300" y="471488"/>
            <a:ext cx="1331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pic>
        <p:nvPicPr>
          <p:cNvPr id="5120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4225" y="150813"/>
            <a:ext cx="1489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8"/>
          </p:nvPr>
        </p:nvSpPr>
        <p:spPr/>
        <p:txBody>
          <a:bodyPr/>
          <a:lstStyle/>
          <a:p>
            <a:pPr>
              <a:defRPr/>
            </a:pPr>
            <a:fld id="{9E25BF28-7D9C-4CD0-A150-059918DF4C10}" type="datetime1">
              <a:rPr lang="fr-FR" smtClean="0"/>
              <a:t>20/01/2015</a:t>
            </a:fld>
            <a:endParaRPr lang="en-GB" dirty="0"/>
          </a:p>
        </p:txBody>
      </p:sp>
      <p:sp>
        <p:nvSpPr>
          <p:cNvPr id="3" name="Footer Placeholder 2"/>
          <p:cNvSpPr>
            <a:spLocks noGrp="1"/>
          </p:cNvSpPr>
          <p:nvPr>
            <p:ph type="ftr" sz="quarter" idx="16"/>
          </p:nvPr>
        </p:nvSpPr>
        <p:spPr/>
        <p:txBody>
          <a:bodyPr/>
          <a:lstStyle/>
          <a:p>
            <a:pPr>
              <a:defRPr/>
            </a:pPr>
            <a:endParaRPr lang="en-GB"/>
          </a:p>
        </p:txBody>
      </p:sp>
      <p:sp>
        <p:nvSpPr>
          <p:cNvPr id="4" name="Slide Number Placeholder 3"/>
          <p:cNvSpPr>
            <a:spLocks noGrp="1"/>
          </p:cNvSpPr>
          <p:nvPr>
            <p:ph type="sldNum" sz="quarter" idx="17"/>
          </p:nvPr>
        </p:nvSpPr>
        <p:spPr/>
        <p:txBody>
          <a:bodyPr/>
          <a:lstStyle/>
          <a:p>
            <a:fld id="{8D6A5A51-C885-4F41-91D0-EF3E6DF46C73}" type="slidenum">
              <a:rPr lang="en-GB" altLang="en-US" smtClean="0"/>
              <a:pPr/>
              <a:t>16</a:t>
            </a:fld>
            <a:endParaRPr lang="en-GB" altLang="en-US"/>
          </a:p>
        </p:txBody>
      </p:sp>
    </p:spTree>
    <p:extLst>
      <p:ext uri="{BB962C8B-B14F-4D97-AF65-F5344CB8AC3E}">
        <p14:creationId xmlns:p14="http://schemas.microsoft.com/office/powerpoint/2010/main" val="3323297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sz="quarter" idx="4294967295"/>
          </p:nvPr>
        </p:nvSpPr>
        <p:spPr>
          <a:xfrm>
            <a:off x="533400" y="2105025"/>
            <a:ext cx="8077200" cy="4752975"/>
          </a:xfrm>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marL="0" indent="0">
              <a:buFont typeface="Arial" pitchFamily="34" charset="0"/>
              <a:buNone/>
            </a:pPr>
            <a:endParaRPr lang="en-US" altLang="en-US" smtClean="0"/>
          </a:p>
          <a:p>
            <a:pPr marL="0" indent="0">
              <a:buFont typeface="Arial" pitchFamily="34" charset="0"/>
              <a:buNone/>
            </a:pPr>
            <a:r>
              <a:rPr lang="en-US" altLang="en-US" smtClean="0"/>
              <a:t>"There aren't too many corporate board seats that open up each year. We're not talking about millions. We're not even talking about thousands. Please. Don't tell me you can't find 100 qualified women to sit on boards in the United States of America.“ Groysberg says. </a:t>
            </a:r>
            <a:endParaRPr lang="en-US" altLang="en-US" i="1" smtClean="0"/>
          </a:p>
        </p:txBody>
      </p:sp>
      <p:sp>
        <p:nvSpPr>
          <p:cNvPr id="40963" name="Title 1"/>
          <p:cNvSpPr>
            <a:spLocks noGrp="1"/>
          </p:cNvSpPr>
          <p:nvPr>
            <p:ph type="title" idx="4294967295"/>
          </p:nvPr>
        </p:nvSpPr>
        <p:spPr>
          <a:xfrm>
            <a:off x="533400" y="620713"/>
            <a:ext cx="8077200" cy="827087"/>
          </a:xfrm>
        </p:spPr>
        <p:txBody>
          <a:bodyPr>
            <a:normAutofit fontScale="90000"/>
          </a:bodyPr>
          <a:lstStyle/>
          <a:p>
            <a:pPr algn="l">
              <a:defRPr/>
            </a:pPr>
            <a:r>
              <a:rPr lang="fr-BE" sz="3200" b="1" dirty="0" smtClean="0">
                <a:solidFill>
                  <a:schemeClr val="bg1">
                    <a:lumMod val="50000"/>
                  </a:schemeClr>
                </a:solidFill>
              </a:rPr>
              <a:t/>
            </a:r>
            <a:br>
              <a:rPr lang="fr-BE" sz="3200" b="1" dirty="0" smtClean="0">
                <a:solidFill>
                  <a:schemeClr val="bg1">
                    <a:lumMod val="50000"/>
                  </a:schemeClr>
                </a:solidFill>
              </a:rPr>
            </a:br>
            <a:r>
              <a:rPr lang="fr-BE" sz="3200" b="1" dirty="0" smtClean="0">
                <a:solidFill>
                  <a:schemeClr val="bg1">
                    <a:lumMod val="50000"/>
                  </a:schemeClr>
                </a:solidFill>
              </a:rPr>
              <a:t/>
            </a:r>
            <a:br>
              <a:rPr lang="fr-BE" sz="3200" b="1" dirty="0" smtClean="0">
                <a:solidFill>
                  <a:schemeClr val="bg1">
                    <a:lumMod val="50000"/>
                  </a:schemeClr>
                </a:solidFill>
              </a:rPr>
            </a:br>
            <a:r>
              <a:rPr lang="fr-BE" sz="3200" b="1" dirty="0">
                <a:solidFill>
                  <a:schemeClr val="bg1">
                    <a:lumMod val="50000"/>
                  </a:schemeClr>
                </a:solidFill>
              </a:rPr>
              <a:t/>
            </a:r>
            <a:br>
              <a:rPr lang="fr-BE" sz="3200" b="1" dirty="0">
                <a:solidFill>
                  <a:schemeClr val="bg1">
                    <a:lumMod val="50000"/>
                  </a:schemeClr>
                </a:solidFill>
              </a:rPr>
            </a:br>
            <a:r>
              <a:rPr lang="fr-BE" sz="3200" b="1" dirty="0" smtClean="0">
                <a:solidFill>
                  <a:schemeClr val="bg1">
                    <a:lumMod val="50000"/>
                  </a:schemeClr>
                </a:solidFill>
              </a:rPr>
              <a:t>ARE THERE (ENOUGH) QUALIFIED BOARD READY WOMEN?  </a:t>
            </a:r>
            <a:endParaRPr lang="en-US" sz="3200" b="1" dirty="0">
              <a:solidFill>
                <a:schemeClr val="bg1">
                  <a:lumMod val="50000"/>
                </a:schemeClr>
              </a:solidFill>
            </a:endParaRPr>
          </a:p>
        </p:txBody>
      </p:sp>
      <p:sp>
        <p:nvSpPr>
          <p:cNvPr id="53252"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1B6CB31E-A682-4476-8E1D-9E6A9144569B}" type="slidenum">
              <a:rPr lang="en-GB" altLang="en-US" sz="1000">
                <a:latin typeface="Arial" pitchFamily="34" charset="0"/>
              </a:rPr>
              <a:pPr algn="r" eaLnBrk="1" hangingPunct="1"/>
              <a:t>17</a:t>
            </a:fld>
            <a:endParaRPr lang="en-GB" altLang="en-US" sz="1000">
              <a:latin typeface="Arial" pitchFamily="34" charset="0"/>
            </a:endParaRPr>
          </a:p>
        </p:txBody>
      </p:sp>
      <p:sp>
        <p:nvSpPr>
          <p:cNvPr id="53253" name="Date Placeholder 7"/>
          <p:cNvSpPr txBox="1">
            <a:spLocks noGrp="1"/>
          </p:cNvSpPr>
          <p:nvPr/>
        </p:nvSpPr>
        <p:spPr bwMode="auto">
          <a:xfrm>
            <a:off x="2195513" y="6291263"/>
            <a:ext cx="152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endParaRPr lang="en-GB" altLang="en-US" sz="1000">
              <a:latin typeface="Arial" pitchFamily="34" charset="0"/>
            </a:endParaRPr>
          </a:p>
        </p:txBody>
      </p:sp>
      <p:pic>
        <p:nvPicPr>
          <p:cNvPr id="53254" name="Picture 3" descr="G:\_CORPORATE\Events\FY12\Seminars and webinars\WOMEN ON BOARD - 12 JUNE 2012\Logo\Logo Wome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300" y="471488"/>
            <a:ext cx="1331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5"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pic>
        <p:nvPicPr>
          <p:cNvPr id="5325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4225" y="150813"/>
            <a:ext cx="1489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8"/>
          </p:nvPr>
        </p:nvSpPr>
        <p:spPr/>
        <p:txBody>
          <a:bodyPr/>
          <a:lstStyle/>
          <a:p>
            <a:pPr>
              <a:defRPr/>
            </a:pPr>
            <a:fld id="{A0D9FA5B-3297-46DC-9210-D9B343AC1BDB}" type="datetime1">
              <a:rPr lang="fr-FR" smtClean="0"/>
              <a:t>20/01/2015</a:t>
            </a:fld>
            <a:endParaRPr lang="en-GB" dirty="0"/>
          </a:p>
        </p:txBody>
      </p:sp>
      <p:sp>
        <p:nvSpPr>
          <p:cNvPr id="3" name="Footer Placeholder 2"/>
          <p:cNvSpPr>
            <a:spLocks noGrp="1"/>
          </p:cNvSpPr>
          <p:nvPr>
            <p:ph type="ftr" sz="quarter" idx="16"/>
          </p:nvPr>
        </p:nvSpPr>
        <p:spPr/>
        <p:txBody>
          <a:bodyPr/>
          <a:lstStyle/>
          <a:p>
            <a:pPr>
              <a:defRPr/>
            </a:pPr>
            <a:endParaRPr lang="en-GB"/>
          </a:p>
        </p:txBody>
      </p:sp>
      <p:sp>
        <p:nvSpPr>
          <p:cNvPr id="4" name="Slide Number Placeholder 3"/>
          <p:cNvSpPr>
            <a:spLocks noGrp="1"/>
          </p:cNvSpPr>
          <p:nvPr>
            <p:ph type="sldNum" sz="quarter" idx="17"/>
          </p:nvPr>
        </p:nvSpPr>
        <p:spPr/>
        <p:txBody>
          <a:bodyPr/>
          <a:lstStyle/>
          <a:p>
            <a:fld id="{8D6A5A51-C885-4F41-91D0-EF3E6DF46C73}" type="slidenum">
              <a:rPr lang="en-GB" altLang="en-US" smtClean="0"/>
              <a:pPr/>
              <a:t>17</a:t>
            </a:fld>
            <a:endParaRPr lang="en-GB" altLang="en-US"/>
          </a:p>
        </p:txBody>
      </p:sp>
    </p:spTree>
    <p:extLst>
      <p:ext uri="{BB962C8B-B14F-4D97-AF65-F5344CB8AC3E}">
        <p14:creationId xmlns:p14="http://schemas.microsoft.com/office/powerpoint/2010/main" val="30836880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sz="quarter" idx="4294967295"/>
          </p:nvPr>
        </p:nvSpPr>
        <p:spPr>
          <a:xfrm>
            <a:off x="563563" y="1357313"/>
            <a:ext cx="8228012" cy="4752975"/>
          </a:xfrm>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marL="0" indent="0">
              <a:buFont typeface="Arial" pitchFamily="34" charset="0"/>
              <a:buNone/>
              <a:defRPr/>
            </a:pPr>
            <a:r>
              <a:rPr lang="en-US" b="1" dirty="0" smtClean="0">
                <a:solidFill>
                  <a:schemeClr val="accent2">
                    <a:lumMod val="75000"/>
                  </a:schemeClr>
                </a:solidFill>
              </a:rPr>
              <a:t>Back in 2009, in Brussels (Belgium)</a:t>
            </a:r>
          </a:p>
          <a:p>
            <a:pPr marL="0" indent="0">
              <a:buFont typeface="Arial" pitchFamily="34" charset="0"/>
              <a:buNone/>
              <a:defRPr/>
            </a:pPr>
            <a:r>
              <a:rPr lang="en-US" dirty="0" smtClean="0"/>
              <a:t>« We would like to have more women on boards but we do not know where to find them. »</a:t>
            </a:r>
          </a:p>
          <a:p>
            <a:pPr marL="0" indent="0">
              <a:buFont typeface="Arial" pitchFamily="34" charset="0"/>
              <a:buNone/>
              <a:defRPr/>
            </a:pPr>
            <a:r>
              <a:rPr lang="en-US" sz="1800" i="1" dirty="0" smtClean="0"/>
              <a:t> Anonymous</a:t>
            </a:r>
          </a:p>
          <a:p>
            <a:pPr marL="0" indent="0" algn="ctr">
              <a:buFont typeface="Arial" pitchFamily="34" charset="0"/>
              <a:buNone/>
              <a:defRPr/>
            </a:pPr>
            <a:r>
              <a:rPr lang="en-US" b="1" dirty="0" smtClean="0"/>
              <a:t>Excuse or reality? </a:t>
            </a:r>
          </a:p>
          <a:p>
            <a:pPr marL="0" indent="0" algn="ctr">
              <a:buFont typeface="Arial" pitchFamily="34" charset="0"/>
              <a:buNone/>
              <a:defRPr/>
            </a:pPr>
            <a:r>
              <a:rPr lang="en-US" dirty="0" smtClean="0"/>
              <a:t>We demonstrate that in Belgium, there are enough qualified board-ready women. </a:t>
            </a:r>
          </a:p>
          <a:p>
            <a:pPr marL="0" indent="0" algn="ctr">
              <a:buFont typeface="Arial" pitchFamily="34" charset="0"/>
              <a:buNone/>
              <a:defRPr/>
            </a:pPr>
            <a:r>
              <a:rPr lang="en-US" b="1" dirty="0" smtClean="0">
                <a:solidFill>
                  <a:schemeClr val="accent2">
                    <a:lumMod val="75000"/>
                  </a:schemeClr>
                </a:solidFill>
              </a:rPr>
              <a:t>Women on Board is a facilitator between board-ready women and the business world. </a:t>
            </a:r>
          </a:p>
          <a:p>
            <a:pPr marL="0" indent="0" algn="ctr">
              <a:buFont typeface="Arial" pitchFamily="34" charset="0"/>
              <a:buNone/>
              <a:defRPr/>
            </a:pPr>
            <a:r>
              <a:rPr lang="en-US" dirty="0" smtClean="0"/>
              <a:t>It is not a quota lobby or a women’s club. </a:t>
            </a:r>
          </a:p>
        </p:txBody>
      </p:sp>
      <p:sp>
        <p:nvSpPr>
          <p:cNvPr id="40963" name="Title 1"/>
          <p:cNvSpPr>
            <a:spLocks noGrp="1"/>
          </p:cNvSpPr>
          <p:nvPr>
            <p:ph type="title" idx="4294967295"/>
          </p:nvPr>
        </p:nvSpPr>
        <p:spPr>
          <a:xfrm>
            <a:off x="533400" y="620713"/>
            <a:ext cx="8077200" cy="827087"/>
          </a:xfrm>
        </p:spPr>
        <p:txBody>
          <a:bodyPr/>
          <a:lstStyle/>
          <a:p>
            <a:pPr algn="l">
              <a:buFont typeface="Arial" charset="0"/>
              <a:buNone/>
              <a:defRPr/>
            </a:pPr>
            <a:r>
              <a:rPr lang="en-US" sz="3200" b="1" dirty="0" smtClean="0">
                <a:solidFill>
                  <a:schemeClr val="bg1">
                    <a:lumMod val="50000"/>
                  </a:schemeClr>
                </a:solidFill>
              </a:rPr>
              <a:t>WHY WOMEN ON BOARD? </a:t>
            </a:r>
            <a:endParaRPr lang="en-US" sz="3200" b="1" dirty="0">
              <a:solidFill>
                <a:schemeClr val="bg1">
                  <a:lumMod val="50000"/>
                </a:schemeClr>
              </a:solidFill>
            </a:endParaRPr>
          </a:p>
        </p:txBody>
      </p:sp>
      <p:sp>
        <p:nvSpPr>
          <p:cNvPr id="55300"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BAF4ACF7-F846-4AD9-B977-55386546D97F}" type="slidenum">
              <a:rPr lang="en-GB" altLang="en-US" sz="1000">
                <a:latin typeface="Arial" pitchFamily="34" charset="0"/>
              </a:rPr>
              <a:pPr algn="r" eaLnBrk="1" hangingPunct="1"/>
              <a:t>18</a:t>
            </a:fld>
            <a:endParaRPr lang="en-GB" altLang="en-US" sz="1000">
              <a:latin typeface="Arial" pitchFamily="34" charset="0"/>
            </a:endParaRPr>
          </a:p>
        </p:txBody>
      </p:sp>
      <p:pic>
        <p:nvPicPr>
          <p:cNvPr id="55301" name="Picture 3" descr="G:\_CORPORATE\Events\FY12\Seminars and webinars\WOMEN ON BOARD - 12 JUNE 2012\Logo\Logo Wome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300" y="471488"/>
            <a:ext cx="1331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pic>
        <p:nvPicPr>
          <p:cNvPr id="5530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4225" y="150813"/>
            <a:ext cx="1489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8"/>
          </p:nvPr>
        </p:nvSpPr>
        <p:spPr/>
        <p:txBody>
          <a:bodyPr/>
          <a:lstStyle/>
          <a:p>
            <a:pPr>
              <a:defRPr/>
            </a:pPr>
            <a:fld id="{B85D216F-1B8A-4996-84FB-4BE3974096FE}" type="datetime1">
              <a:rPr lang="fr-FR" smtClean="0"/>
              <a:t>20/01/2015</a:t>
            </a:fld>
            <a:endParaRPr lang="en-GB" dirty="0"/>
          </a:p>
        </p:txBody>
      </p:sp>
      <p:sp>
        <p:nvSpPr>
          <p:cNvPr id="3" name="Footer Placeholder 2"/>
          <p:cNvSpPr>
            <a:spLocks noGrp="1"/>
          </p:cNvSpPr>
          <p:nvPr>
            <p:ph type="ftr" sz="quarter" idx="16"/>
          </p:nvPr>
        </p:nvSpPr>
        <p:spPr/>
        <p:txBody>
          <a:bodyPr/>
          <a:lstStyle/>
          <a:p>
            <a:pPr>
              <a:defRPr/>
            </a:pPr>
            <a:endParaRPr lang="en-GB"/>
          </a:p>
        </p:txBody>
      </p:sp>
      <p:sp>
        <p:nvSpPr>
          <p:cNvPr id="4" name="Slide Number Placeholder 3"/>
          <p:cNvSpPr>
            <a:spLocks noGrp="1"/>
          </p:cNvSpPr>
          <p:nvPr>
            <p:ph type="sldNum" sz="quarter" idx="17"/>
          </p:nvPr>
        </p:nvSpPr>
        <p:spPr/>
        <p:txBody>
          <a:bodyPr/>
          <a:lstStyle/>
          <a:p>
            <a:fld id="{8D6A5A51-C885-4F41-91D0-EF3E6DF46C73}" type="slidenum">
              <a:rPr lang="en-GB" altLang="en-US" smtClean="0"/>
              <a:pPr/>
              <a:t>18</a:t>
            </a:fld>
            <a:endParaRPr lang="en-GB" altLang="en-US"/>
          </a:p>
        </p:txBody>
      </p:sp>
    </p:spTree>
    <p:extLst>
      <p:ext uri="{BB962C8B-B14F-4D97-AF65-F5344CB8AC3E}">
        <p14:creationId xmlns:p14="http://schemas.microsoft.com/office/powerpoint/2010/main" val="9022500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sz="quarter" idx="4294967295"/>
          </p:nvPr>
        </p:nvSpPr>
        <p:spPr>
          <a:xfrm>
            <a:off x="684213" y="1447800"/>
            <a:ext cx="8077200" cy="4752975"/>
          </a:xfrm>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marL="0" indent="0">
              <a:buFont typeface="Arial" charset="0"/>
              <a:buNone/>
              <a:defRPr/>
            </a:pPr>
            <a:endParaRPr lang="en-US" sz="1600" b="1" dirty="0">
              <a:solidFill>
                <a:schemeClr val="bg1">
                  <a:lumMod val="50000"/>
                </a:schemeClr>
              </a:solidFill>
            </a:endParaRPr>
          </a:p>
          <a:p>
            <a:pPr>
              <a:buFont typeface="Wingdings" panose="05000000000000000000" pitchFamily="2" charset="2"/>
              <a:buChar char="§"/>
              <a:defRPr/>
            </a:pPr>
            <a:endParaRPr lang="en-US" altLang="en-US" sz="1500" dirty="0" smtClean="0"/>
          </a:p>
        </p:txBody>
      </p:sp>
      <p:sp>
        <p:nvSpPr>
          <p:cNvPr id="40963" name="Title 1"/>
          <p:cNvSpPr>
            <a:spLocks noGrp="1"/>
          </p:cNvSpPr>
          <p:nvPr>
            <p:ph type="title" idx="4294967295"/>
          </p:nvPr>
        </p:nvSpPr>
        <p:spPr>
          <a:xfrm>
            <a:off x="533400" y="620713"/>
            <a:ext cx="8077200" cy="827087"/>
          </a:xfrm>
        </p:spPr>
        <p:txBody>
          <a:bodyPr/>
          <a:lstStyle/>
          <a:p>
            <a:pPr algn="l">
              <a:buFont typeface="Arial" charset="0"/>
              <a:buNone/>
              <a:defRPr/>
            </a:pPr>
            <a:r>
              <a:rPr lang="en-US" sz="3200" b="1" dirty="0" smtClean="0">
                <a:solidFill>
                  <a:schemeClr val="bg1">
                    <a:lumMod val="50000"/>
                  </a:schemeClr>
                </a:solidFill>
              </a:rPr>
              <a:t>Women on Board’s </a:t>
            </a:r>
            <a:r>
              <a:rPr lang="en-US" sz="3200" b="1" dirty="0" err="1" smtClean="0">
                <a:solidFill>
                  <a:schemeClr val="bg1">
                    <a:lumMod val="50000"/>
                  </a:schemeClr>
                </a:solidFill>
              </a:rPr>
              <a:t>BoD</a:t>
            </a:r>
            <a:endParaRPr lang="en-US" sz="3200" b="1" dirty="0">
              <a:solidFill>
                <a:schemeClr val="bg1">
                  <a:lumMod val="50000"/>
                </a:schemeClr>
              </a:solidFill>
            </a:endParaRPr>
          </a:p>
        </p:txBody>
      </p:sp>
      <p:sp>
        <p:nvSpPr>
          <p:cNvPr id="61444"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68E562E5-7AA3-4D78-B2D5-E6BFE6E84B35}" type="slidenum">
              <a:rPr lang="en-GB" altLang="en-US" sz="1000">
                <a:latin typeface="Arial" pitchFamily="34" charset="0"/>
              </a:rPr>
              <a:pPr algn="r" eaLnBrk="1" hangingPunct="1"/>
              <a:t>19</a:t>
            </a:fld>
            <a:endParaRPr lang="en-GB" altLang="en-US" sz="1000">
              <a:latin typeface="Arial" pitchFamily="34" charset="0"/>
            </a:endParaRPr>
          </a:p>
        </p:txBody>
      </p:sp>
      <p:sp>
        <p:nvSpPr>
          <p:cNvPr id="61445" name="Date Placeholder 7"/>
          <p:cNvSpPr txBox="1">
            <a:spLocks noGrp="1"/>
          </p:cNvSpPr>
          <p:nvPr/>
        </p:nvSpPr>
        <p:spPr bwMode="auto">
          <a:xfrm>
            <a:off x="7086600" y="6381750"/>
            <a:ext cx="152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en-GB" altLang="en-US" sz="1000">
                <a:latin typeface="Arial" pitchFamily="34" charset="0"/>
              </a:rPr>
              <a:t>12 June 2014</a:t>
            </a:r>
          </a:p>
        </p:txBody>
      </p:sp>
      <p:pic>
        <p:nvPicPr>
          <p:cNvPr id="61446" name="Picture 3" descr="G:\_CORPORATE\Events\FY12\Seminars and webinars\WOMEN ON BOARD - 12 JUNE 2012\Logo\Logo Wome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300" y="471488"/>
            <a:ext cx="1331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pic>
        <p:nvPicPr>
          <p:cNvPr id="6144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4225" y="150813"/>
            <a:ext cx="1489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9"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92288" y="1477963"/>
            <a:ext cx="5559425"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8"/>
          </p:nvPr>
        </p:nvSpPr>
        <p:spPr/>
        <p:txBody>
          <a:bodyPr/>
          <a:lstStyle/>
          <a:p>
            <a:pPr>
              <a:defRPr/>
            </a:pPr>
            <a:fld id="{D61B907E-C1FD-4AD8-A06B-552DF3027EA8}" type="datetime1">
              <a:rPr lang="fr-FR" smtClean="0"/>
              <a:t>20/01/2015</a:t>
            </a:fld>
            <a:endParaRPr lang="en-GB" dirty="0"/>
          </a:p>
        </p:txBody>
      </p:sp>
      <p:sp>
        <p:nvSpPr>
          <p:cNvPr id="3" name="Footer Placeholder 2"/>
          <p:cNvSpPr>
            <a:spLocks noGrp="1"/>
          </p:cNvSpPr>
          <p:nvPr>
            <p:ph type="ftr" sz="quarter" idx="16"/>
          </p:nvPr>
        </p:nvSpPr>
        <p:spPr/>
        <p:txBody>
          <a:bodyPr/>
          <a:lstStyle/>
          <a:p>
            <a:pPr>
              <a:defRPr/>
            </a:pPr>
            <a:endParaRPr lang="en-GB"/>
          </a:p>
        </p:txBody>
      </p:sp>
      <p:sp>
        <p:nvSpPr>
          <p:cNvPr id="4" name="Slide Number Placeholder 3"/>
          <p:cNvSpPr>
            <a:spLocks noGrp="1"/>
          </p:cNvSpPr>
          <p:nvPr>
            <p:ph type="sldNum" sz="quarter" idx="17"/>
          </p:nvPr>
        </p:nvSpPr>
        <p:spPr/>
        <p:txBody>
          <a:bodyPr/>
          <a:lstStyle/>
          <a:p>
            <a:fld id="{8D6A5A51-C885-4F41-91D0-EF3E6DF46C73}" type="slidenum">
              <a:rPr lang="en-GB" altLang="en-US" smtClean="0"/>
              <a:pPr/>
              <a:t>19</a:t>
            </a:fld>
            <a:endParaRPr lang="en-GB" altLang="en-US"/>
          </a:p>
        </p:txBody>
      </p:sp>
    </p:spTree>
    <p:extLst>
      <p:ext uri="{BB962C8B-B14F-4D97-AF65-F5344CB8AC3E}">
        <p14:creationId xmlns:p14="http://schemas.microsoft.com/office/powerpoint/2010/main" val="126862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sz="quarter" idx="4294967295"/>
          </p:nvPr>
        </p:nvSpPr>
        <p:spPr>
          <a:xfrm>
            <a:off x="684213" y="1447800"/>
            <a:ext cx="8077200" cy="4752975"/>
          </a:xfrm>
          <a:extLst>
            <a:ext uri="{91240B29-F687-4F45-9708-019B960494DF}">
              <a14:hiddenLine xmlns:a14="http://schemas.microsoft.com/office/drawing/2010/main" w="9525">
                <a:solidFill>
                  <a:srgbClr val="000000"/>
                </a:solidFill>
                <a:prstDash val="sysDash"/>
                <a:miter lim="800000"/>
                <a:headEnd/>
                <a:tailEnd/>
              </a14:hiddenLine>
            </a:ext>
          </a:extLst>
        </p:spPr>
        <p:txBody>
          <a:bodyPr>
            <a:normAutofit/>
          </a:bodyPr>
          <a:lstStyle/>
          <a:p>
            <a:pPr marL="0" indent="0">
              <a:buFont typeface="Arial" pitchFamily="34" charset="0"/>
              <a:buNone/>
              <a:defRPr/>
            </a:pPr>
            <a:endParaRPr lang="en-US" dirty="0" smtClean="0"/>
          </a:p>
          <a:p>
            <a:pPr lvl="1">
              <a:buFont typeface="Arial" pitchFamily="34" charset="0"/>
              <a:buChar char="•"/>
            </a:pPr>
            <a:r>
              <a:rPr lang="en-GB" dirty="0" smtClean="0"/>
              <a:t> At </a:t>
            </a:r>
            <a:r>
              <a:rPr lang="en-GB" dirty="0"/>
              <a:t>the </a:t>
            </a:r>
            <a:r>
              <a:rPr lang="en-GB" dirty="0" smtClean="0"/>
              <a:t>crossroads</a:t>
            </a:r>
          </a:p>
          <a:p>
            <a:pPr lvl="1">
              <a:buFont typeface="Arial" pitchFamily="34" charset="0"/>
              <a:buChar char="•"/>
            </a:pPr>
            <a:r>
              <a:rPr lang="en-GB" dirty="0" smtClean="0"/>
              <a:t> </a:t>
            </a:r>
            <a:r>
              <a:rPr lang="en-GB" dirty="0"/>
              <a:t>When hitting the ground</a:t>
            </a:r>
          </a:p>
          <a:p>
            <a:pPr lvl="1">
              <a:buFont typeface="Arial" pitchFamily="34" charset="0"/>
              <a:buChar char="•"/>
            </a:pPr>
            <a:r>
              <a:rPr lang="en-GB" dirty="0"/>
              <a:t> Inspiring </a:t>
            </a:r>
            <a:r>
              <a:rPr lang="en-GB" dirty="0" smtClean="0"/>
              <a:t>leaders</a:t>
            </a:r>
          </a:p>
          <a:p>
            <a:pPr lvl="1">
              <a:buFont typeface="Arial" pitchFamily="34" charset="0"/>
              <a:buChar char="•"/>
            </a:pPr>
            <a:r>
              <a:rPr lang="en-GB" dirty="0" smtClean="0"/>
              <a:t>The importance of networks</a:t>
            </a:r>
            <a:endParaRPr lang="en-GB" dirty="0"/>
          </a:p>
          <a:p>
            <a:pPr marL="457200" lvl="1" indent="0">
              <a:buNone/>
            </a:pPr>
            <a:r>
              <a:rPr lang="en-GB" dirty="0"/>
              <a:t> </a:t>
            </a:r>
          </a:p>
        </p:txBody>
      </p:sp>
      <p:sp>
        <p:nvSpPr>
          <p:cNvPr id="40963" name="Title 1"/>
          <p:cNvSpPr>
            <a:spLocks noGrp="1"/>
          </p:cNvSpPr>
          <p:nvPr>
            <p:ph type="title" idx="4294967295"/>
          </p:nvPr>
        </p:nvSpPr>
        <p:spPr>
          <a:xfrm>
            <a:off x="533400" y="620713"/>
            <a:ext cx="8077200" cy="827087"/>
          </a:xfrm>
        </p:spPr>
        <p:txBody>
          <a:bodyPr>
            <a:normAutofit fontScale="90000"/>
          </a:bodyPr>
          <a:lstStyle/>
          <a:p>
            <a:pPr algn="l">
              <a:defRPr/>
            </a:pPr>
            <a:r>
              <a:rPr lang="fr-BE" sz="3200" b="1" dirty="0" smtClean="0">
                <a:solidFill>
                  <a:schemeClr val="bg1">
                    <a:lumMod val="50000"/>
                  </a:schemeClr>
                </a:solidFill>
              </a:rPr>
              <a:t/>
            </a:r>
            <a:br>
              <a:rPr lang="fr-BE" sz="3200" b="1" dirty="0" smtClean="0">
                <a:solidFill>
                  <a:schemeClr val="bg1">
                    <a:lumMod val="50000"/>
                  </a:schemeClr>
                </a:solidFill>
              </a:rPr>
            </a:br>
            <a:r>
              <a:rPr lang="fr-BE" sz="3200" b="1" dirty="0" smtClean="0">
                <a:solidFill>
                  <a:schemeClr val="bg1">
                    <a:lumMod val="50000"/>
                  </a:schemeClr>
                </a:solidFill>
              </a:rPr>
              <a:t/>
            </a:r>
            <a:br>
              <a:rPr lang="fr-BE" sz="3200" b="1" dirty="0" smtClean="0">
                <a:solidFill>
                  <a:schemeClr val="bg1">
                    <a:lumMod val="50000"/>
                  </a:schemeClr>
                </a:solidFill>
              </a:rPr>
            </a:br>
            <a:r>
              <a:rPr lang="en-GB" sz="3600" b="1" dirty="0" smtClean="0">
                <a:solidFill>
                  <a:schemeClr val="bg1">
                    <a:lumMod val="50000"/>
                  </a:schemeClr>
                </a:solidFill>
              </a:rPr>
              <a:t>Flash-back </a:t>
            </a:r>
            <a:r>
              <a:rPr lang="en-GB" sz="3600" b="1" dirty="0">
                <a:solidFill>
                  <a:schemeClr val="bg1">
                    <a:lumMod val="50000"/>
                  </a:schemeClr>
                </a:solidFill>
              </a:rPr>
              <a:t>on a 25(+) year career in insurance </a:t>
            </a:r>
            <a:br>
              <a:rPr lang="en-GB" sz="3600" b="1" dirty="0">
                <a:solidFill>
                  <a:schemeClr val="bg1">
                    <a:lumMod val="50000"/>
                  </a:schemeClr>
                </a:solidFill>
              </a:rPr>
            </a:br>
            <a:r>
              <a:rPr lang="fr-BE" sz="3600" b="1" dirty="0">
                <a:solidFill>
                  <a:schemeClr val="bg1">
                    <a:lumMod val="50000"/>
                  </a:schemeClr>
                </a:solidFill>
              </a:rPr>
              <a:t/>
            </a:r>
            <a:br>
              <a:rPr lang="fr-BE" sz="3600" b="1" dirty="0">
                <a:solidFill>
                  <a:schemeClr val="bg1">
                    <a:lumMod val="50000"/>
                  </a:schemeClr>
                </a:solidFill>
              </a:rPr>
            </a:br>
            <a:endParaRPr lang="en-US" sz="3600" b="1" dirty="0">
              <a:solidFill>
                <a:schemeClr val="bg1">
                  <a:lumMod val="50000"/>
                </a:schemeClr>
              </a:solidFill>
            </a:endParaRPr>
          </a:p>
        </p:txBody>
      </p:sp>
      <p:sp>
        <p:nvSpPr>
          <p:cNvPr id="34820"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0CA7DACB-AEDB-4D4B-9580-F66A918EA113}" type="slidenum">
              <a:rPr lang="en-GB" altLang="en-US" sz="1000">
                <a:latin typeface="Arial" pitchFamily="34" charset="0"/>
              </a:rPr>
              <a:pPr algn="r" eaLnBrk="1" hangingPunct="1"/>
              <a:t>2</a:t>
            </a:fld>
            <a:endParaRPr lang="en-GB" altLang="en-US" sz="1000">
              <a:latin typeface="Arial" pitchFamily="34" charset="0"/>
            </a:endParaRPr>
          </a:p>
        </p:txBody>
      </p:sp>
      <p:sp>
        <p:nvSpPr>
          <p:cNvPr id="34821" name="Date Placeholder 7"/>
          <p:cNvSpPr txBox="1">
            <a:spLocks noGrp="1"/>
          </p:cNvSpPr>
          <p:nvPr/>
        </p:nvSpPr>
        <p:spPr bwMode="auto">
          <a:xfrm>
            <a:off x="7086600" y="6381750"/>
            <a:ext cx="152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endParaRPr lang="en-GB" altLang="en-US" sz="1000">
              <a:latin typeface="Arial" pitchFamily="34" charset="0"/>
            </a:endParaRPr>
          </a:p>
        </p:txBody>
      </p:sp>
      <p:sp>
        <p:nvSpPr>
          <p:cNvPr id="34823"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sp>
        <p:nvSpPr>
          <p:cNvPr id="2" name="Date Placeholder 1"/>
          <p:cNvSpPr>
            <a:spLocks noGrp="1"/>
          </p:cNvSpPr>
          <p:nvPr>
            <p:ph type="dt" sz="half" idx="18"/>
          </p:nvPr>
        </p:nvSpPr>
        <p:spPr/>
        <p:txBody>
          <a:bodyPr/>
          <a:lstStyle/>
          <a:p>
            <a:pPr>
              <a:defRPr/>
            </a:pPr>
            <a:fld id="{F32FC31F-2E4C-4C03-8286-523563176BFC}" type="datetime1">
              <a:rPr lang="fr-FR" smtClean="0"/>
              <a:t>20/01/2015</a:t>
            </a:fld>
            <a:endParaRPr lang="en-GB" dirty="0"/>
          </a:p>
        </p:txBody>
      </p:sp>
      <p:sp>
        <p:nvSpPr>
          <p:cNvPr id="3" name="Footer Placeholder 2"/>
          <p:cNvSpPr>
            <a:spLocks noGrp="1"/>
          </p:cNvSpPr>
          <p:nvPr>
            <p:ph type="ftr" sz="quarter" idx="16"/>
          </p:nvPr>
        </p:nvSpPr>
        <p:spPr/>
        <p:txBody>
          <a:bodyPr/>
          <a:lstStyle/>
          <a:p>
            <a:pPr>
              <a:defRPr/>
            </a:pPr>
            <a:endParaRPr lang="en-GB"/>
          </a:p>
        </p:txBody>
      </p:sp>
      <p:sp>
        <p:nvSpPr>
          <p:cNvPr id="4" name="Slide Number Placeholder 3"/>
          <p:cNvSpPr>
            <a:spLocks noGrp="1"/>
          </p:cNvSpPr>
          <p:nvPr>
            <p:ph type="sldNum" sz="quarter" idx="17"/>
          </p:nvPr>
        </p:nvSpPr>
        <p:spPr/>
        <p:txBody>
          <a:bodyPr/>
          <a:lstStyle/>
          <a:p>
            <a:fld id="{8D6A5A51-C885-4F41-91D0-EF3E6DF46C73}" type="slidenum">
              <a:rPr lang="en-GB" altLang="en-US" smtClean="0"/>
              <a:pPr/>
              <a:t>2</a:t>
            </a:fld>
            <a:endParaRPr lang="en-GB" altLang="en-US"/>
          </a:p>
        </p:txBody>
      </p:sp>
    </p:spTree>
    <p:extLst>
      <p:ext uri="{BB962C8B-B14F-4D97-AF65-F5344CB8AC3E}">
        <p14:creationId xmlns:p14="http://schemas.microsoft.com/office/powerpoint/2010/main" val="1331529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2"/>
          <p:cNvSpPr>
            <a:spLocks noGrp="1"/>
          </p:cNvSpPr>
          <p:nvPr>
            <p:ph sz="quarter" idx="4294967295"/>
          </p:nvPr>
        </p:nvSpPr>
        <p:spPr>
          <a:xfrm>
            <a:off x="684213" y="1447800"/>
            <a:ext cx="8077200" cy="4752975"/>
          </a:xfrm>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lvl="1">
              <a:buFont typeface="Wingdings" pitchFamily="2" charset="2"/>
              <a:buChar char="§"/>
            </a:pPr>
            <a:r>
              <a:rPr lang="en-US" altLang="fr-FR" sz="3200" dirty="0" smtClean="0"/>
              <a:t>Over  200 effective members (board-ready women) on 31/12/2014 </a:t>
            </a:r>
          </a:p>
          <a:p>
            <a:pPr lvl="1">
              <a:buFont typeface="Wingdings" pitchFamily="2" charset="2"/>
              <a:buChar char="§"/>
            </a:pPr>
            <a:r>
              <a:rPr lang="en-US" altLang="fr-FR" sz="3200" dirty="0" smtClean="0"/>
              <a:t>Mentoring program with </a:t>
            </a:r>
            <a:r>
              <a:rPr lang="en-US" altLang="fr-FR" sz="3200" dirty="0" err="1" smtClean="0"/>
              <a:t>Guberna</a:t>
            </a:r>
            <a:r>
              <a:rPr lang="en-US" altLang="fr-FR" sz="3200" dirty="0" smtClean="0"/>
              <a:t>, second edition (program 2014-2015)</a:t>
            </a:r>
          </a:p>
          <a:p>
            <a:pPr lvl="1">
              <a:buFont typeface="Wingdings" pitchFamily="2" charset="2"/>
              <a:buChar char="§"/>
            </a:pPr>
            <a:r>
              <a:rPr lang="en-US" altLang="fr-FR" sz="3200" dirty="0" smtClean="0"/>
              <a:t>Several events each year</a:t>
            </a:r>
          </a:p>
          <a:p>
            <a:pPr lvl="1">
              <a:buFont typeface="Wingdings" pitchFamily="2" charset="2"/>
              <a:buChar char="§"/>
            </a:pPr>
            <a:r>
              <a:rPr lang="en-US" altLang="fr-FR" sz="3200" dirty="0" smtClean="0"/>
              <a:t>A 1</a:t>
            </a:r>
            <a:r>
              <a:rPr lang="en-US" altLang="fr-FR" sz="3200" baseline="30000" dirty="0" smtClean="0"/>
              <a:t>st</a:t>
            </a:r>
            <a:r>
              <a:rPr lang="en-US" altLang="fr-FR" sz="3200" dirty="0" smtClean="0"/>
              <a:t> class women network</a:t>
            </a:r>
            <a:endParaRPr lang="en-US" altLang="fr-FR" sz="3200" dirty="0" smtClean="0"/>
          </a:p>
        </p:txBody>
      </p:sp>
      <p:sp>
        <p:nvSpPr>
          <p:cNvPr id="40963" name="Title 1"/>
          <p:cNvSpPr>
            <a:spLocks noGrp="1"/>
          </p:cNvSpPr>
          <p:nvPr>
            <p:ph type="title" idx="4294967295"/>
          </p:nvPr>
        </p:nvSpPr>
        <p:spPr>
          <a:xfrm>
            <a:off x="533400" y="620713"/>
            <a:ext cx="8077200" cy="827087"/>
          </a:xfrm>
        </p:spPr>
        <p:txBody>
          <a:bodyPr/>
          <a:lstStyle/>
          <a:p>
            <a:pPr algn="l">
              <a:defRPr/>
            </a:pPr>
            <a:r>
              <a:rPr lang="en-US" altLang="fr-FR" sz="3200" b="1" dirty="0" smtClean="0">
                <a:solidFill>
                  <a:schemeClr val="bg1">
                    <a:lumMod val="50000"/>
                  </a:schemeClr>
                </a:solidFill>
              </a:rPr>
              <a:t>Achievements after 5 years</a:t>
            </a:r>
            <a:endParaRPr lang="en-US" altLang="fr-FR" sz="3200" b="1" dirty="0">
              <a:solidFill>
                <a:schemeClr val="bg1">
                  <a:lumMod val="50000"/>
                </a:schemeClr>
              </a:solidFill>
            </a:endParaRPr>
          </a:p>
        </p:txBody>
      </p:sp>
      <p:sp>
        <p:nvSpPr>
          <p:cNvPr id="63492"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BC92DA7E-3319-446F-A481-805D1A2557CC}" type="slidenum">
              <a:rPr lang="en-GB" altLang="en-US" sz="1000">
                <a:latin typeface="Arial" pitchFamily="34" charset="0"/>
              </a:rPr>
              <a:pPr algn="r" eaLnBrk="1" hangingPunct="1"/>
              <a:t>20</a:t>
            </a:fld>
            <a:endParaRPr lang="en-GB" altLang="en-US" sz="1000">
              <a:latin typeface="Arial" pitchFamily="34" charset="0"/>
            </a:endParaRPr>
          </a:p>
        </p:txBody>
      </p:sp>
      <p:sp>
        <p:nvSpPr>
          <p:cNvPr id="63493" name="Date Placeholder 7"/>
          <p:cNvSpPr txBox="1">
            <a:spLocks noGrp="1"/>
          </p:cNvSpPr>
          <p:nvPr/>
        </p:nvSpPr>
        <p:spPr bwMode="auto">
          <a:xfrm>
            <a:off x="7086600" y="6381750"/>
            <a:ext cx="152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en-GB" altLang="en-US" sz="1000">
                <a:latin typeface="Arial" pitchFamily="34" charset="0"/>
              </a:rPr>
              <a:t>12 June 2014</a:t>
            </a:r>
          </a:p>
        </p:txBody>
      </p:sp>
      <p:pic>
        <p:nvPicPr>
          <p:cNvPr id="63494" name="Picture 3" descr="G:\_CORPORATE\Events\FY12\Seminars and webinars\WOMEN ON BOARD - 12 JUNE 2012\Logo\Logo Wome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300" y="471488"/>
            <a:ext cx="1331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pic>
        <p:nvPicPr>
          <p:cNvPr id="6349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4225" y="150813"/>
            <a:ext cx="1489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8"/>
          </p:nvPr>
        </p:nvSpPr>
        <p:spPr/>
        <p:txBody>
          <a:bodyPr/>
          <a:lstStyle/>
          <a:p>
            <a:pPr>
              <a:defRPr/>
            </a:pPr>
            <a:fld id="{41AC0083-2EBB-4D96-9537-7CABA90D60C5}" type="datetime1">
              <a:rPr lang="fr-FR" smtClean="0"/>
              <a:t>20/01/2015</a:t>
            </a:fld>
            <a:endParaRPr lang="en-GB" dirty="0"/>
          </a:p>
        </p:txBody>
      </p:sp>
      <p:sp>
        <p:nvSpPr>
          <p:cNvPr id="3" name="Footer Placeholder 2"/>
          <p:cNvSpPr>
            <a:spLocks noGrp="1"/>
          </p:cNvSpPr>
          <p:nvPr>
            <p:ph type="ftr" sz="quarter" idx="16"/>
          </p:nvPr>
        </p:nvSpPr>
        <p:spPr/>
        <p:txBody>
          <a:bodyPr/>
          <a:lstStyle/>
          <a:p>
            <a:pPr>
              <a:defRPr/>
            </a:pPr>
            <a:endParaRPr lang="en-GB"/>
          </a:p>
        </p:txBody>
      </p:sp>
      <p:sp>
        <p:nvSpPr>
          <p:cNvPr id="4" name="Slide Number Placeholder 3"/>
          <p:cNvSpPr>
            <a:spLocks noGrp="1"/>
          </p:cNvSpPr>
          <p:nvPr>
            <p:ph type="sldNum" sz="quarter" idx="17"/>
          </p:nvPr>
        </p:nvSpPr>
        <p:spPr/>
        <p:txBody>
          <a:bodyPr/>
          <a:lstStyle/>
          <a:p>
            <a:fld id="{8D6A5A51-C885-4F41-91D0-EF3E6DF46C73}" type="slidenum">
              <a:rPr lang="en-GB" altLang="en-US" smtClean="0"/>
              <a:pPr/>
              <a:t>20</a:t>
            </a:fld>
            <a:endParaRPr lang="en-GB" altLang="en-US"/>
          </a:p>
        </p:txBody>
      </p:sp>
    </p:spTree>
    <p:extLst>
      <p:ext uri="{BB962C8B-B14F-4D97-AF65-F5344CB8AC3E}">
        <p14:creationId xmlns:p14="http://schemas.microsoft.com/office/powerpoint/2010/main" val="2649324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p:cNvCxnSpPr/>
          <p:nvPr/>
        </p:nvCxnSpPr>
        <p:spPr>
          <a:xfrm flipV="1">
            <a:off x="4427538" y="3933825"/>
            <a:ext cx="0" cy="215900"/>
          </a:xfrm>
          <a:prstGeom prst="line">
            <a:avLst/>
          </a:prstGeom>
        </p:spPr>
        <p:style>
          <a:lnRef idx="1">
            <a:schemeClr val="accent2"/>
          </a:lnRef>
          <a:fillRef idx="0">
            <a:schemeClr val="accent2"/>
          </a:fillRef>
          <a:effectRef idx="0">
            <a:schemeClr val="accent2"/>
          </a:effectRef>
          <a:fontRef idx="minor">
            <a:schemeClr val="tx1"/>
          </a:fontRef>
        </p:style>
      </p:cxnSp>
      <p:sp>
        <p:nvSpPr>
          <p:cNvPr id="2" name="Title 1"/>
          <p:cNvSpPr>
            <a:spLocks noGrp="1"/>
          </p:cNvSpPr>
          <p:nvPr>
            <p:ph type="title"/>
          </p:nvPr>
        </p:nvSpPr>
        <p:spPr>
          <a:xfrm>
            <a:off x="533400" y="620713"/>
            <a:ext cx="8077200" cy="863600"/>
          </a:xfrm>
        </p:spPr>
        <p:txBody>
          <a:bodyPr/>
          <a:lstStyle/>
          <a:p>
            <a:pPr algn="l">
              <a:defRPr/>
            </a:pPr>
            <a:r>
              <a:rPr lang="en-GB" sz="2400" b="1" dirty="0" smtClean="0">
                <a:solidFill>
                  <a:schemeClr val="tx1">
                    <a:lumMod val="50000"/>
                    <a:lumOff val="50000"/>
                  </a:schemeClr>
                </a:solidFill>
              </a:rPr>
              <a:t>Status on Board positions – Use of </a:t>
            </a:r>
            <a:r>
              <a:rPr lang="en-GB" sz="2400" b="1" dirty="0" err="1" smtClean="0">
                <a:solidFill>
                  <a:schemeClr val="tx1">
                    <a:lumMod val="50000"/>
                    <a:lumOff val="50000"/>
                  </a:schemeClr>
                </a:solidFill>
              </a:rPr>
              <a:t>WoB’s</a:t>
            </a:r>
            <a:r>
              <a:rPr lang="en-GB" sz="2400" b="1" dirty="0" smtClean="0">
                <a:solidFill>
                  <a:schemeClr val="tx1">
                    <a:lumMod val="50000"/>
                    <a:lumOff val="50000"/>
                  </a:schemeClr>
                </a:solidFill>
              </a:rPr>
              <a:t> pool</a:t>
            </a:r>
            <a:endParaRPr lang="en-GB" sz="2400" b="1" dirty="0">
              <a:solidFill>
                <a:schemeClr val="tx1">
                  <a:lumMod val="50000"/>
                  <a:lumOff val="50000"/>
                </a:schemeClr>
              </a:solidFill>
            </a:endParaRPr>
          </a:p>
        </p:txBody>
      </p:sp>
      <p:sp>
        <p:nvSpPr>
          <p:cNvPr id="65540" name="Content Placeholder 2"/>
          <p:cNvSpPr>
            <a:spLocks noGrp="1"/>
          </p:cNvSpPr>
          <p:nvPr>
            <p:ph sz="quarter" idx="15"/>
          </p:nvPr>
        </p:nvSpPr>
        <p:spPr>
          <a:xfrm>
            <a:off x="539750" y="1700213"/>
            <a:ext cx="8077200" cy="3457575"/>
          </a:xfrm>
        </p:spPr>
        <p:txBody>
          <a:bodyPr/>
          <a:lstStyle/>
          <a:p>
            <a:pPr marL="0" indent="0">
              <a:buFont typeface="Arial" pitchFamily="34" charset="0"/>
              <a:buNone/>
            </a:pPr>
            <a:endParaRPr lang="en-GB" altLang="en-US" sz="1800" b="1" smtClean="0"/>
          </a:p>
          <a:p>
            <a:pPr marL="0" indent="0">
              <a:buFont typeface="Arial" pitchFamily="34" charset="0"/>
              <a:buNone/>
            </a:pPr>
            <a:endParaRPr lang="en-GB" altLang="en-US" sz="1800" smtClean="0"/>
          </a:p>
          <a:p>
            <a:pPr marL="0" indent="0">
              <a:buFont typeface="Arial" pitchFamily="34" charset="0"/>
              <a:buNone/>
            </a:pPr>
            <a:endParaRPr lang="en-GB" altLang="en-US" sz="1800" smtClean="0"/>
          </a:p>
        </p:txBody>
      </p:sp>
      <p:sp>
        <p:nvSpPr>
          <p:cNvPr id="65541" name="Slide Number Placeholder 6"/>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fld id="{DA51486E-FFFA-4F72-B9C4-6271B041D891}" type="slidenum">
              <a:rPr lang="en-GB" altLang="en-US" sz="1000">
                <a:latin typeface="Arial" pitchFamily="34" charset="0"/>
              </a:rPr>
              <a:pPr/>
              <a:t>21</a:t>
            </a:fld>
            <a:endParaRPr lang="en-GB" altLang="en-US" sz="1000">
              <a:latin typeface="Arial" pitchFamily="34" charset="0"/>
            </a:endParaRPr>
          </a:p>
        </p:txBody>
      </p:sp>
      <p:sp>
        <p:nvSpPr>
          <p:cNvPr id="65542" name="Date Placeholder 7"/>
          <p:cNvSpPr>
            <a:spLocks noGrp="1"/>
          </p:cNvSpPr>
          <p:nvPr>
            <p:ph type="dt"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fld id="{FFBB4412-13E2-4F54-8473-4959B65E3955}" type="datetime1">
              <a:rPr lang="fr-FR" altLang="en-US" sz="1000" smtClean="0">
                <a:latin typeface="Arial" pitchFamily="34" charset="0"/>
              </a:rPr>
              <a:t>20/01/2015</a:t>
            </a:fld>
            <a:endParaRPr lang="en-GB" altLang="en-US" sz="1000" smtClean="0">
              <a:latin typeface="Arial" pitchFamily="34" charset="0"/>
            </a:endParaRPr>
          </a:p>
        </p:txBody>
      </p:sp>
      <p:pic>
        <p:nvPicPr>
          <p:cNvPr id="65543" name="Picture 3" descr="G:\_CORPORATE\Events\FY12\Seminars and webinars\WOMEN ON BOARD - 12 JUNE 2012\Logo\Logo Wome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838200"/>
            <a:ext cx="1331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graphicFrame>
        <p:nvGraphicFramePr>
          <p:cNvPr id="9" name="Table 8"/>
          <p:cNvGraphicFramePr>
            <a:graphicFrameLocks noGrp="1"/>
          </p:cNvGraphicFramePr>
          <p:nvPr/>
        </p:nvGraphicFramePr>
        <p:xfrm>
          <a:off x="1258888" y="2205038"/>
          <a:ext cx="6624638" cy="3024186"/>
        </p:xfrm>
        <a:graphic>
          <a:graphicData uri="http://schemas.openxmlformats.org/drawingml/2006/table">
            <a:tbl>
              <a:tblPr/>
              <a:tblGrid>
                <a:gridCol w="2180773"/>
                <a:gridCol w="1497670"/>
                <a:gridCol w="1497670"/>
                <a:gridCol w="1448525"/>
              </a:tblGrid>
              <a:tr h="371634">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BE" altLang="fr-FR" sz="1800" b="1" i="0" u="none" strike="noStrike" cap="none" normalizeH="0" baseline="0" dirty="0" smtClean="0">
                        <a:ln>
                          <a:noFill/>
                        </a:ln>
                        <a:solidFill>
                          <a:srgbClr val="FFFFFF"/>
                        </a:solidFill>
                        <a:effectLst/>
                        <a:latin typeface="Calibri" pitchFamily="34" charset="0"/>
                        <a:cs typeface="Arial" charset="0"/>
                      </a:endParaRPr>
                    </a:p>
                  </a:txBody>
                  <a:tcPr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800" b="1" i="0" u="none" strike="noStrike" cap="none" normalizeH="0" baseline="0" dirty="0" smtClean="0">
                          <a:ln>
                            <a:noFill/>
                          </a:ln>
                          <a:solidFill>
                            <a:srgbClr val="FFFFFF"/>
                          </a:solidFill>
                          <a:effectLst/>
                          <a:latin typeface="Calibri" pitchFamily="34" charset="0"/>
                          <a:cs typeface="Arial" charset="0"/>
                        </a:rPr>
                        <a:t>2012</a:t>
                      </a:r>
                    </a:p>
                  </a:txBody>
                  <a:tcPr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800" b="1" i="0" u="none" strike="noStrike" cap="none" normalizeH="0" baseline="0" dirty="0" smtClean="0">
                          <a:ln>
                            <a:noFill/>
                          </a:ln>
                          <a:solidFill>
                            <a:srgbClr val="FFFFFF"/>
                          </a:solidFill>
                          <a:effectLst/>
                          <a:latin typeface="Calibri" pitchFamily="34" charset="0"/>
                          <a:cs typeface="Arial" charset="0"/>
                        </a:rPr>
                        <a:t>2013</a:t>
                      </a:r>
                    </a:p>
                  </a:txBody>
                  <a:tcPr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800" b="1" i="0" u="none" strike="noStrike" cap="none" normalizeH="0" baseline="0" dirty="0" smtClean="0">
                          <a:ln>
                            <a:noFill/>
                          </a:ln>
                          <a:solidFill>
                            <a:srgbClr val="FFFFFF"/>
                          </a:solidFill>
                          <a:effectLst/>
                          <a:latin typeface="Calibri" pitchFamily="34" charset="0"/>
                          <a:cs typeface="Arial" charset="0"/>
                        </a:rPr>
                        <a:t>2014</a:t>
                      </a:r>
                    </a:p>
                  </a:txBody>
                  <a:tcPr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1737749">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BE" altLang="fr-FR" sz="18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BE" altLang="fr-FR" sz="1800" b="1" i="0" u="none" strike="noStrike" cap="none" normalizeH="0" baseline="0" dirty="0" smtClean="0">
                          <a:ln>
                            <a:noFill/>
                          </a:ln>
                          <a:solidFill>
                            <a:srgbClr val="000000"/>
                          </a:solidFill>
                          <a:effectLst/>
                          <a:latin typeface="Calibri" pitchFamily="34" charset="0"/>
                          <a:cs typeface="Arial" charset="0"/>
                        </a:rPr>
                        <a:t>Access  to pool </a:t>
                      </a:r>
                      <a:r>
                        <a:rPr kumimoji="0" lang="fr-BE" altLang="fr-FR" sz="1800" b="1" i="0" u="none" strike="noStrike" cap="none" normalizeH="0" baseline="0" dirty="0" err="1" smtClean="0">
                          <a:ln>
                            <a:noFill/>
                          </a:ln>
                          <a:solidFill>
                            <a:srgbClr val="000000"/>
                          </a:solidFill>
                          <a:effectLst/>
                          <a:latin typeface="Calibri" pitchFamily="34" charset="0"/>
                          <a:cs typeface="Arial" charset="0"/>
                        </a:rPr>
                        <a:t>granted</a:t>
                      </a:r>
                      <a:r>
                        <a:rPr kumimoji="0" lang="fr-BE" altLang="fr-FR" sz="1800" b="1" i="0" u="none" strike="noStrike" cap="none" normalizeH="0" baseline="0" dirty="0" smtClean="0">
                          <a:ln>
                            <a:noFill/>
                          </a:ln>
                          <a:solidFill>
                            <a:srgbClr val="000000"/>
                          </a:solidFill>
                          <a:effectLst/>
                          <a:latin typeface="Calibri" pitchFamily="34" charset="0"/>
                          <a:cs typeface="Arial" charset="0"/>
                        </a:rPr>
                        <a:t> to </a:t>
                      </a:r>
                      <a:r>
                        <a:rPr kumimoji="0" lang="fr-BE" altLang="fr-FR" sz="1800" b="1" i="0" u="none" strike="noStrike" cap="none" normalizeH="0" baseline="0" dirty="0" err="1" smtClean="0">
                          <a:ln>
                            <a:noFill/>
                          </a:ln>
                          <a:solidFill>
                            <a:srgbClr val="000000"/>
                          </a:solidFill>
                          <a:effectLst/>
                          <a:latin typeface="Calibri" pitchFamily="34" charset="0"/>
                          <a:cs typeface="Arial" charset="0"/>
                        </a:rPr>
                        <a:t>enterprises</a:t>
                      </a:r>
                      <a:r>
                        <a:rPr kumimoji="0" lang="fr-BE" altLang="fr-FR" sz="1800" b="1" i="0" u="none" strike="noStrike" cap="none" normalizeH="0" baseline="0" dirty="0" smtClean="0">
                          <a:ln>
                            <a:noFill/>
                          </a:ln>
                          <a:solidFill>
                            <a:srgbClr val="000000"/>
                          </a:solidFill>
                          <a:effectLst/>
                          <a:latin typeface="Calibri" pitchFamily="34" charset="0"/>
                          <a:cs typeface="Arial" charset="0"/>
                        </a:rPr>
                        <a:t> /</a:t>
                      </a:r>
                      <a:r>
                        <a:rPr kumimoji="0" lang="fr-BE" altLang="fr-FR" sz="1800" b="1" i="0" u="none" strike="noStrike" cap="none" normalizeH="0" baseline="0" dirty="0" err="1" smtClean="0">
                          <a:ln>
                            <a:noFill/>
                          </a:ln>
                          <a:solidFill>
                            <a:srgbClr val="000000"/>
                          </a:solidFill>
                          <a:effectLst/>
                          <a:latin typeface="Calibri" pitchFamily="34" charset="0"/>
                          <a:cs typeface="Arial" charset="0"/>
                        </a:rPr>
                        <a:t>search</a:t>
                      </a:r>
                      <a:r>
                        <a:rPr kumimoji="0" lang="fr-BE" altLang="fr-FR" sz="1800" b="1" i="0" u="none" strike="noStrike" cap="none" normalizeH="0" baseline="0" dirty="0" smtClean="0">
                          <a:ln>
                            <a:noFill/>
                          </a:ln>
                          <a:solidFill>
                            <a:srgbClr val="000000"/>
                          </a:solidFill>
                          <a:effectLst/>
                          <a:latin typeface="Calibri" pitchFamily="34" charset="0"/>
                          <a:cs typeface="Arial" charset="0"/>
                        </a:rPr>
                        <a:t> </a:t>
                      </a:r>
                      <a:r>
                        <a:rPr kumimoji="0" lang="fr-BE" altLang="fr-FR" sz="1800" b="1" i="0" u="none" strike="noStrike" cap="none" normalizeH="0" baseline="0" dirty="0" err="1" smtClean="0">
                          <a:ln>
                            <a:noFill/>
                          </a:ln>
                          <a:solidFill>
                            <a:srgbClr val="000000"/>
                          </a:solidFill>
                          <a:effectLst/>
                          <a:latin typeface="Calibri" pitchFamily="34" charset="0"/>
                          <a:cs typeface="Arial" charset="0"/>
                        </a:rPr>
                        <a:t>firms</a:t>
                      </a:r>
                      <a:endParaRPr kumimoji="0" lang="fr-BE" altLang="fr-FR" sz="1800" b="1"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BE" altLang="fr-FR" sz="1800" b="0" i="0" u="none" strike="noStrike" cap="none" normalizeH="0" baseline="0" dirty="0" smtClean="0">
                        <a:ln>
                          <a:noFill/>
                        </a:ln>
                        <a:solidFill>
                          <a:srgbClr val="000000"/>
                        </a:solidFill>
                        <a:effectLst/>
                        <a:latin typeface="Calibri" pitchFamily="34" charset="0"/>
                        <a:cs typeface="Arial" charset="0"/>
                      </a:endParaRPr>
                    </a:p>
                  </a:txBody>
                  <a:tcPr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BE" altLang="fr-FR" sz="18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800" b="0" i="0" u="none" strike="noStrike" cap="none" normalizeH="0" baseline="0" dirty="0" smtClean="0">
                          <a:ln>
                            <a:noFill/>
                          </a:ln>
                          <a:solidFill>
                            <a:srgbClr val="000000"/>
                          </a:solidFill>
                          <a:effectLst/>
                          <a:latin typeface="Calibri" pitchFamily="34" charset="0"/>
                          <a:cs typeface="Arial" charset="0"/>
                        </a:rPr>
                        <a:t>15</a:t>
                      </a:r>
                    </a:p>
                  </a:txBody>
                  <a:tcPr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BE" altLang="fr-FR" sz="18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800" b="0" i="0" u="none" strike="noStrike" cap="none" normalizeH="0" baseline="0" dirty="0" smtClean="0">
                          <a:ln>
                            <a:noFill/>
                          </a:ln>
                          <a:solidFill>
                            <a:srgbClr val="000000"/>
                          </a:solidFill>
                          <a:effectLst/>
                          <a:latin typeface="Calibri" pitchFamily="34" charset="0"/>
                          <a:cs typeface="Arial" charset="0"/>
                        </a:rPr>
                        <a:t>28</a:t>
                      </a:r>
                    </a:p>
                  </a:txBody>
                  <a:tcPr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BE" altLang="fr-FR" sz="18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800" b="0" i="0" u="none" strike="noStrike" cap="none" normalizeH="0" baseline="0" dirty="0" smtClean="0">
                          <a:ln>
                            <a:noFill/>
                          </a:ln>
                          <a:solidFill>
                            <a:srgbClr val="000000"/>
                          </a:solidFill>
                          <a:effectLst/>
                          <a:latin typeface="Calibri" pitchFamily="34" charset="0"/>
                          <a:cs typeface="Arial" charset="0"/>
                        </a:rPr>
                        <a:t>32</a:t>
                      </a:r>
                    </a:p>
                  </a:txBody>
                  <a:tcPr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D0D0"/>
                    </a:solidFill>
                  </a:tcPr>
                </a:tc>
              </a:tr>
              <a:tr h="914803">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BE" altLang="fr-FR" sz="1800" b="0" i="0" u="none" strike="noStrike" cap="none" normalizeH="0" baseline="0" dirty="0" smtClean="0">
                        <a:ln>
                          <a:noFill/>
                        </a:ln>
                        <a:solidFill>
                          <a:srgbClr val="000000"/>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BE" altLang="fr-FR" sz="1800" b="1" i="0" u="none" strike="noStrike" cap="none" normalizeH="0" baseline="0" dirty="0" err="1" smtClean="0">
                          <a:ln>
                            <a:noFill/>
                          </a:ln>
                          <a:solidFill>
                            <a:srgbClr val="000000"/>
                          </a:solidFill>
                          <a:effectLst/>
                          <a:latin typeface="Calibri" pitchFamily="34" charset="0"/>
                          <a:cs typeface="Arial" charset="0"/>
                        </a:rPr>
                        <a:t>Board</a:t>
                      </a:r>
                      <a:r>
                        <a:rPr kumimoji="0" lang="fr-BE" altLang="fr-FR" sz="1800" b="1" i="0" u="none" strike="noStrike" cap="none" normalizeH="0" baseline="0" dirty="0" smtClean="0">
                          <a:ln>
                            <a:noFill/>
                          </a:ln>
                          <a:solidFill>
                            <a:srgbClr val="000000"/>
                          </a:solidFill>
                          <a:effectLst/>
                          <a:latin typeface="Calibri" pitchFamily="34" charset="0"/>
                          <a:cs typeface="Arial" charset="0"/>
                        </a:rPr>
                        <a:t> nominations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BE" altLang="fr-FR" sz="1800" b="0" i="0" u="none" strike="noStrike" cap="none" normalizeH="0" baseline="0" dirty="0" smtClean="0">
                        <a:ln>
                          <a:noFill/>
                        </a:ln>
                        <a:solidFill>
                          <a:srgbClr val="000000"/>
                        </a:solidFill>
                        <a:effectLst/>
                        <a:latin typeface="Calibri" pitchFamily="34" charset="0"/>
                        <a:cs typeface="Arial" charset="0"/>
                      </a:endParaRPr>
                    </a:p>
                  </a:txBody>
                  <a:tcPr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BE" altLang="fr-FR" sz="18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800" b="0" i="0" u="none" strike="noStrike" cap="none" normalizeH="0" baseline="0" dirty="0" smtClean="0">
                          <a:ln>
                            <a:noFill/>
                          </a:ln>
                          <a:solidFill>
                            <a:srgbClr val="000000"/>
                          </a:solidFill>
                          <a:effectLst/>
                          <a:latin typeface="Calibri" pitchFamily="34" charset="0"/>
                          <a:cs typeface="Arial" charset="0"/>
                        </a:rPr>
                        <a:t>11</a:t>
                      </a:r>
                    </a:p>
                  </a:txBody>
                  <a:tcPr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BE" altLang="fr-FR" sz="18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800" b="0" i="0" u="none" strike="noStrike" cap="none" normalizeH="0" baseline="0" dirty="0" smtClean="0">
                          <a:ln>
                            <a:noFill/>
                          </a:ln>
                          <a:solidFill>
                            <a:srgbClr val="000000"/>
                          </a:solidFill>
                          <a:effectLst/>
                          <a:latin typeface="Calibri" pitchFamily="34" charset="0"/>
                          <a:cs typeface="Arial" charset="0"/>
                        </a:rPr>
                        <a:t>30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BE" altLang="fr-FR" sz="1800" b="0" i="0" u="none" strike="noStrike" cap="none" normalizeH="0" baseline="0" dirty="0" smtClean="0">
                        <a:ln>
                          <a:noFill/>
                        </a:ln>
                        <a:solidFill>
                          <a:srgbClr val="000000"/>
                        </a:solidFill>
                        <a:effectLst/>
                        <a:latin typeface="Calibri" pitchFamily="34" charset="0"/>
                        <a:cs typeface="Arial" charset="0"/>
                      </a:endParaRPr>
                    </a:p>
                  </a:txBody>
                  <a:tcPr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c>
                  <a:txBody>
                    <a:bodyPr/>
                    <a:lstStyle>
                      <a:lvl1pPr>
                        <a:spcBef>
                          <a:spcPct val="20000"/>
                        </a:spcBef>
                        <a:buFont typeface="Arial" charset="0"/>
                        <a:defRPr sz="2800">
                          <a:solidFill>
                            <a:schemeClr val="tx1"/>
                          </a:solidFill>
                          <a:latin typeface="Calibri" pitchFamily="34" charset="0"/>
                        </a:defRPr>
                      </a:lvl1pPr>
                      <a:lvl2pPr marL="742950" indent="-285750">
                        <a:spcBef>
                          <a:spcPct val="20000"/>
                        </a:spcBef>
                        <a:buFont typeface="Arial" charset="0"/>
                        <a:defRPr sz="2400">
                          <a:solidFill>
                            <a:schemeClr val="tx1"/>
                          </a:solidFill>
                          <a:latin typeface="Calibri" pitchFamily="34" charset="0"/>
                        </a:defRPr>
                      </a:lvl2pPr>
                      <a:lvl3pPr marL="1143000" indent="-228600">
                        <a:spcBef>
                          <a:spcPct val="20000"/>
                        </a:spcBef>
                        <a:buFont typeface="Arial" charset="0"/>
                        <a:defRPr sz="2000">
                          <a:solidFill>
                            <a:schemeClr val="tx1"/>
                          </a:solidFill>
                          <a:latin typeface="Calibri" pitchFamily="34" charset="0"/>
                        </a:defRPr>
                      </a:lvl3pPr>
                      <a:lvl4pPr marL="1600200" indent="-228600">
                        <a:spcBef>
                          <a:spcPct val="20000"/>
                        </a:spcBef>
                        <a:buFont typeface="Arial" charset="0"/>
                        <a:defRPr>
                          <a:solidFill>
                            <a:schemeClr val="tx1"/>
                          </a:solidFill>
                          <a:latin typeface="Calibri" pitchFamily="34" charset="0"/>
                        </a:defRPr>
                      </a:lvl4pPr>
                      <a:lvl5pPr marL="2057400" indent="-228600">
                        <a:spcBef>
                          <a:spcPct val="20000"/>
                        </a:spcBef>
                        <a:buFont typeface="Arial" charset="0"/>
                        <a:defRPr>
                          <a:solidFill>
                            <a:schemeClr val="tx1"/>
                          </a:solidFill>
                          <a:latin typeface="Calibri" pitchFamily="34" charset="0"/>
                        </a:defRPr>
                      </a:lvl5pPr>
                      <a:lvl6pPr marL="2514600" indent="-228600" eaLnBrk="0" fontAlgn="base" hangingPunct="0">
                        <a:spcBef>
                          <a:spcPct val="20000"/>
                        </a:spcBef>
                        <a:spcAft>
                          <a:spcPct val="0"/>
                        </a:spcAft>
                        <a:buFont typeface="Arial" charset="0"/>
                        <a:defRPr>
                          <a:solidFill>
                            <a:schemeClr val="tx1"/>
                          </a:solidFill>
                          <a:latin typeface="Calibri" pitchFamily="34" charset="0"/>
                        </a:defRPr>
                      </a:lvl6pPr>
                      <a:lvl7pPr marL="2971800" indent="-228600" eaLnBrk="0" fontAlgn="base" hangingPunct="0">
                        <a:spcBef>
                          <a:spcPct val="20000"/>
                        </a:spcBef>
                        <a:spcAft>
                          <a:spcPct val="0"/>
                        </a:spcAft>
                        <a:buFont typeface="Arial" charset="0"/>
                        <a:defRPr>
                          <a:solidFill>
                            <a:schemeClr val="tx1"/>
                          </a:solidFill>
                          <a:latin typeface="Calibri" pitchFamily="34" charset="0"/>
                        </a:defRPr>
                      </a:lvl7pPr>
                      <a:lvl8pPr marL="3429000" indent="-228600" eaLnBrk="0" fontAlgn="base" hangingPunct="0">
                        <a:spcBef>
                          <a:spcPct val="20000"/>
                        </a:spcBef>
                        <a:spcAft>
                          <a:spcPct val="0"/>
                        </a:spcAft>
                        <a:buFont typeface="Arial" charset="0"/>
                        <a:defRPr>
                          <a:solidFill>
                            <a:schemeClr val="tx1"/>
                          </a:solidFill>
                          <a:latin typeface="Calibri" pitchFamily="34" charset="0"/>
                        </a:defRPr>
                      </a:lvl8pPr>
                      <a:lvl9pPr marL="3886200" indent="-228600" eaLnBrk="0" fontAlgn="base" hangingPunct="0">
                        <a:spcBef>
                          <a:spcPct val="20000"/>
                        </a:spcBef>
                        <a:spcAft>
                          <a:spcPct val="0"/>
                        </a:spcAft>
                        <a:buFont typeface="Arial" charset="0"/>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BE" altLang="fr-FR" sz="1800" b="0" i="0" u="none" strike="noStrike" cap="none" normalizeH="0" baseline="0" dirty="0" smtClean="0">
                        <a:ln>
                          <a:noFill/>
                        </a:ln>
                        <a:solidFill>
                          <a:srgbClr val="000000"/>
                        </a:solidFill>
                        <a:effectLst/>
                        <a:latin typeface="Calibri" pitchFamily="34"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BE" altLang="fr-FR" sz="1800" b="0" i="0" u="none" strike="noStrike" cap="none" normalizeH="0" baseline="0" dirty="0" smtClean="0">
                          <a:ln>
                            <a:noFill/>
                          </a:ln>
                          <a:solidFill>
                            <a:srgbClr val="000000"/>
                          </a:solidFill>
                          <a:effectLst/>
                          <a:latin typeface="Calibri" pitchFamily="34" charset="0"/>
                          <a:cs typeface="Arial" charset="0"/>
                        </a:rPr>
                        <a:t>Over 35 (TBC)</a:t>
                      </a:r>
                    </a:p>
                  </a:txBody>
                  <a:tcPr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4E9E9"/>
                    </a:solidFill>
                  </a:tcPr>
                </a:tc>
              </a:tr>
            </a:tbl>
          </a:graphicData>
        </a:graphic>
      </p:graphicFrame>
      <p:sp>
        <p:nvSpPr>
          <p:cNvPr id="3" name="Footer Placeholder 2"/>
          <p:cNvSpPr>
            <a:spLocks noGrp="1"/>
          </p:cNvSpPr>
          <p:nvPr>
            <p:ph type="ftr" sz="quarter" idx="16"/>
          </p:nvPr>
        </p:nvSpPr>
        <p:spPr/>
        <p:txBody>
          <a:bodyPr/>
          <a:lstStyle/>
          <a:p>
            <a:pPr>
              <a:defRPr/>
            </a:pPr>
            <a:endParaRPr lang="en-GB"/>
          </a:p>
        </p:txBody>
      </p:sp>
    </p:spTree>
    <p:extLst>
      <p:ext uri="{BB962C8B-B14F-4D97-AF65-F5344CB8AC3E}">
        <p14:creationId xmlns:p14="http://schemas.microsoft.com/office/powerpoint/2010/main" val="2864502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idx="4294967295"/>
          </p:nvPr>
        </p:nvSpPr>
        <p:spPr>
          <a:xfrm>
            <a:off x="533400" y="620713"/>
            <a:ext cx="8077200" cy="827087"/>
          </a:xfrm>
        </p:spPr>
        <p:txBody>
          <a:bodyPr/>
          <a:lstStyle/>
          <a:p>
            <a:pPr algn="l">
              <a:buFont typeface="Arial" charset="0"/>
              <a:buNone/>
              <a:defRPr/>
            </a:pPr>
            <a:r>
              <a:rPr lang="en-US" sz="2400" b="1" dirty="0" smtClean="0">
                <a:solidFill>
                  <a:schemeClr val="bg1">
                    <a:lumMod val="50000"/>
                  </a:schemeClr>
                </a:solidFill>
              </a:rPr>
              <a:t>STATISTICS OF </a:t>
            </a:r>
            <a:r>
              <a:rPr lang="en-US" sz="2400" b="1" dirty="0" err="1" smtClean="0">
                <a:solidFill>
                  <a:schemeClr val="bg1">
                    <a:lumMod val="50000"/>
                  </a:schemeClr>
                </a:solidFill>
              </a:rPr>
              <a:t>WoB</a:t>
            </a:r>
            <a:r>
              <a:rPr lang="en-US" sz="2400" b="1" dirty="0" smtClean="0">
                <a:solidFill>
                  <a:schemeClr val="bg1">
                    <a:lumMod val="50000"/>
                  </a:schemeClr>
                </a:solidFill>
              </a:rPr>
              <a:t> POOL </a:t>
            </a:r>
            <a:endParaRPr lang="en-US" sz="2400" b="1" dirty="0">
              <a:solidFill>
                <a:schemeClr val="bg1">
                  <a:lumMod val="50000"/>
                </a:schemeClr>
              </a:solidFill>
            </a:endParaRPr>
          </a:p>
        </p:txBody>
      </p:sp>
      <p:sp>
        <p:nvSpPr>
          <p:cNvPr id="73731"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C895E598-98CA-4906-BEF1-86916BC73659}" type="slidenum">
              <a:rPr lang="en-GB" altLang="en-US" sz="1000">
                <a:latin typeface="Arial" pitchFamily="34" charset="0"/>
              </a:rPr>
              <a:pPr algn="r" eaLnBrk="1" hangingPunct="1"/>
              <a:t>22</a:t>
            </a:fld>
            <a:endParaRPr lang="en-GB" altLang="en-US" sz="1000">
              <a:latin typeface="Arial" pitchFamily="34" charset="0"/>
            </a:endParaRPr>
          </a:p>
        </p:txBody>
      </p:sp>
      <p:sp>
        <p:nvSpPr>
          <p:cNvPr id="73732" name="Date Placeholder 7"/>
          <p:cNvSpPr txBox="1">
            <a:spLocks noGrp="1"/>
          </p:cNvSpPr>
          <p:nvPr/>
        </p:nvSpPr>
        <p:spPr bwMode="auto">
          <a:xfrm>
            <a:off x="7086600" y="6381750"/>
            <a:ext cx="152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en-GB" altLang="en-US" sz="1000">
                <a:latin typeface="Arial" pitchFamily="34" charset="0"/>
              </a:rPr>
              <a:t>12 June 2014</a:t>
            </a:r>
          </a:p>
        </p:txBody>
      </p:sp>
      <p:pic>
        <p:nvPicPr>
          <p:cNvPr id="73733" name="Picture 3" descr="G:\_CORPORATE\Events\FY12\Seminars and webinars\WOMEN ON BOARD - 12 JUNE 2012\Logo\Logo Wome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300" y="471488"/>
            <a:ext cx="1331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pic>
        <p:nvPicPr>
          <p:cNvPr id="7373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4225" y="150813"/>
            <a:ext cx="1489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6"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524000"/>
            <a:ext cx="6858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8"/>
          </p:nvPr>
        </p:nvSpPr>
        <p:spPr/>
        <p:txBody>
          <a:bodyPr/>
          <a:lstStyle/>
          <a:p>
            <a:pPr>
              <a:defRPr/>
            </a:pPr>
            <a:fld id="{828F65C5-261F-4EF6-89DC-0FF624FB0F45}" type="datetime1">
              <a:rPr lang="fr-FR" smtClean="0"/>
              <a:t>20/01/2015</a:t>
            </a:fld>
            <a:endParaRPr lang="en-GB" dirty="0"/>
          </a:p>
        </p:txBody>
      </p:sp>
      <p:sp>
        <p:nvSpPr>
          <p:cNvPr id="3" name="Footer Placeholder 2"/>
          <p:cNvSpPr>
            <a:spLocks noGrp="1"/>
          </p:cNvSpPr>
          <p:nvPr>
            <p:ph type="ftr" sz="quarter" idx="16"/>
          </p:nvPr>
        </p:nvSpPr>
        <p:spPr/>
        <p:txBody>
          <a:bodyPr/>
          <a:lstStyle/>
          <a:p>
            <a:pPr>
              <a:defRPr/>
            </a:pPr>
            <a:endParaRPr lang="en-GB"/>
          </a:p>
        </p:txBody>
      </p:sp>
      <p:sp>
        <p:nvSpPr>
          <p:cNvPr id="4" name="Slide Number Placeholder 3"/>
          <p:cNvSpPr>
            <a:spLocks noGrp="1"/>
          </p:cNvSpPr>
          <p:nvPr>
            <p:ph type="sldNum" sz="quarter" idx="17"/>
          </p:nvPr>
        </p:nvSpPr>
        <p:spPr/>
        <p:txBody>
          <a:bodyPr/>
          <a:lstStyle/>
          <a:p>
            <a:fld id="{8D6A5A51-C885-4F41-91D0-EF3E6DF46C73}" type="slidenum">
              <a:rPr lang="en-GB" altLang="en-US" smtClean="0"/>
              <a:pPr/>
              <a:t>22</a:t>
            </a:fld>
            <a:endParaRPr lang="en-GB" altLang="en-US"/>
          </a:p>
        </p:txBody>
      </p:sp>
    </p:spTree>
    <p:extLst>
      <p:ext uri="{BB962C8B-B14F-4D97-AF65-F5344CB8AC3E}">
        <p14:creationId xmlns:p14="http://schemas.microsoft.com/office/powerpoint/2010/main" val="2247310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idx="4294967295"/>
          </p:nvPr>
        </p:nvSpPr>
        <p:spPr>
          <a:xfrm>
            <a:off x="533400" y="620713"/>
            <a:ext cx="8077200" cy="827087"/>
          </a:xfrm>
        </p:spPr>
        <p:txBody>
          <a:bodyPr/>
          <a:lstStyle/>
          <a:p>
            <a:pPr algn="l">
              <a:buFont typeface="Arial" charset="0"/>
              <a:buNone/>
              <a:defRPr/>
            </a:pPr>
            <a:r>
              <a:rPr lang="en-US" sz="2400" b="1" dirty="0" smtClean="0">
                <a:solidFill>
                  <a:schemeClr val="bg1">
                    <a:lumMod val="50000"/>
                  </a:schemeClr>
                </a:solidFill>
              </a:rPr>
              <a:t>STATISTICS OF </a:t>
            </a:r>
            <a:r>
              <a:rPr lang="en-US" sz="2400" b="1" dirty="0" err="1" smtClean="0">
                <a:solidFill>
                  <a:schemeClr val="bg1">
                    <a:lumMod val="50000"/>
                  </a:schemeClr>
                </a:solidFill>
              </a:rPr>
              <a:t>WoB</a:t>
            </a:r>
            <a:r>
              <a:rPr lang="en-US" sz="2400" b="1" dirty="0" smtClean="0">
                <a:solidFill>
                  <a:schemeClr val="bg1">
                    <a:lumMod val="50000"/>
                  </a:schemeClr>
                </a:solidFill>
              </a:rPr>
              <a:t> POOL </a:t>
            </a:r>
            <a:endParaRPr lang="en-US" sz="2400" b="1" dirty="0">
              <a:solidFill>
                <a:schemeClr val="bg1">
                  <a:lumMod val="50000"/>
                </a:schemeClr>
              </a:solidFill>
            </a:endParaRPr>
          </a:p>
        </p:txBody>
      </p:sp>
      <p:sp>
        <p:nvSpPr>
          <p:cNvPr id="75779"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C0631245-6305-40BC-920C-ECCCBB168AC1}" type="slidenum">
              <a:rPr lang="en-GB" altLang="en-US" sz="1000">
                <a:latin typeface="Arial" pitchFamily="34" charset="0"/>
              </a:rPr>
              <a:pPr algn="r" eaLnBrk="1" hangingPunct="1"/>
              <a:t>23</a:t>
            </a:fld>
            <a:endParaRPr lang="en-GB" altLang="en-US" sz="1000">
              <a:latin typeface="Arial" pitchFamily="34" charset="0"/>
            </a:endParaRPr>
          </a:p>
        </p:txBody>
      </p:sp>
      <p:sp>
        <p:nvSpPr>
          <p:cNvPr id="75780" name="Date Placeholder 7"/>
          <p:cNvSpPr txBox="1">
            <a:spLocks noGrp="1"/>
          </p:cNvSpPr>
          <p:nvPr/>
        </p:nvSpPr>
        <p:spPr bwMode="auto">
          <a:xfrm>
            <a:off x="7086600" y="6381750"/>
            <a:ext cx="152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en-GB" altLang="en-US" sz="1000">
                <a:latin typeface="Arial" pitchFamily="34" charset="0"/>
              </a:rPr>
              <a:t>12 June 2014</a:t>
            </a:r>
          </a:p>
        </p:txBody>
      </p:sp>
      <p:pic>
        <p:nvPicPr>
          <p:cNvPr id="75781" name="Picture 3" descr="G:\_CORPORATE\Events\FY12\Seminars and webinars\WOMEN ON BOARD - 12 JUNE 2012\Logo\Logo Wome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300" y="471488"/>
            <a:ext cx="1331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pic>
        <p:nvPicPr>
          <p:cNvPr id="7578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4225" y="150813"/>
            <a:ext cx="1489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4"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524000"/>
            <a:ext cx="6858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8"/>
          </p:nvPr>
        </p:nvSpPr>
        <p:spPr/>
        <p:txBody>
          <a:bodyPr/>
          <a:lstStyle/>
          <a:p>
            <a:pPr>
              <a:defRPr/>
            </a:pPr>
            <a:fld id="{3D688DA8-2D35-43B1-92AA-9861BF796CC5}" type="datetime1">
              <a:rPr lang="fr-FR" smtClean="0"/>
              <a:t>20/01/2015</a:t>
            </a:fld>
            <a:endParaRPr lang="en-GB" dirty="0"/>
          </a:p>
        </p:txBody>
      </p:sp>
      <p:sp>
        <p:nvSpPr>
          <p:cNvPr id="3" name="Footer Placeholder 2"/>
          <p:cNvSpPr>
            <a:spLocks noGrp="1"/>
          </p:cNvSpPr>
          <p:nvPr>
            <p:ph type="ftr" sz="quarter" idx="16"/>
          </p:nvPr>
        </p:nvSpPr>
        <p:spPr/>
        <p:txBody>
          <a:bodyPr/>
          <a:lstStyle/>
          <a:p>
            <a:pPr>
              <a:defRPr/>
            </a:pPr>
            <a:endParaRPr lang="en-GB"/>
          </a:p>
        </p:txBody>
      </p:sp>
      <p:sp>
        <p:nvSpPr>
          <p:cNvPr id="4" name="Slide Number Placeholder 3"/>
          <p:cNvSpPr>
            <a:spLocks noGrp="1"/>
          </p:cNvSpPr>
          <p:nvPr>
            <p:ph type="sldNum" sz="quarter" idx="17"/>
          </p:nvPr>
        </p:nvSpPr>
        <p:spPr/>
        <p:txBody>
          <a:bodyPr/>
          <a:lstStyle/>
          <a:p>
            <a:fld id="{8D6A5A51-C885-4F41-91D0-EF3E6DF46C73}" type="slidenum">
              <a:rPr lang="en-GB" altLang="en-US" smtClean="0"/>
              <a:pPr/>
              <a:t>23</a:t>
            </a:fld>
            <a:endParaRPr lang="en-GB" altLang="en-US"/>
          </a:p>
        </p:txBody>
      </p:sp>
    </p:spTree>
    <p:extLst>
      <p:ext uri="{BB962C8B-B14F-4D97-AF65-F5344CB8AC3E}">
        <p14:creationId xmlns:p14="http://schemas.microsoft.com/office/powerpoint/2010/main" val="22932638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idx="4294967295"/>
          </p:nvPr>
        </p:nvSpPr>
        <p:spPr>
          <a:xfrm>
            <a:off x="533400" y="620713"/>
            <a:ext cx="8077200" cy="827087"/>
          </a:xfrm>
        </p:spPr>
        <p:txBody>
          <a:bodyPr/>
          <a:lstStyle/>
          <a:p>
            <a:pPr algn="l">
              <a:buFont typeface="Arial" charset="0"/>
              <a:buNone/>
              <a:defRPr/>
            </a:pPr>
            <a:r>
              <a:rPr lang="en-US" sz="2400" b="1" dirty="0" smtClean="0">
                <a:solidFill>
                  <a:schemeClr val="bg1">
                    <a:lumMod val="50000"/>
                  </a:schemeClr>
                </a:solidFill>
              </a:rPr>
              <a:t>STATISTICS OF </a:t>
            </a:r>
            <a:r>
              <a:rPr lang="en-US" sz="2400" b="1" dirty="0" err="1" smtClean="0">
                <a:solidFill>
                  <a:schemeClr val="bg1">
                    <a:lumMod val="50000"/>
                  </a:schemeClr>
                </a:solidFill>
              </a:rPr>
              <a:t>WoB</a:t>
            </a:r>
            <a:r>
              <a:rPr lang="en-US" sz="2400" b="1" dirty="0" smtClean="0">
                <a:solidFill>
                  <a:schemeClr val="bg1">
                    <a:lumMod val="50000"/>
                  </a:schemeClr>
                </a:solidFill>
              </a:rPr>
              <a:t> POOL </a:t>
            </a:r>
            <a:endParaRPr lang="en-US" sz="2400" b="1" dirty="0">
              <a:solidFill>
                <a:schemeClr val="bg1">
                  <a:lumMod val="50000"/>
                </a:schemeClr>
              </a:solidFill>
            </a:endParaRPr>
          </a:p>
        </p:txBody>
      </p:sp>
      <p:sp>
        <p:nvSpPr>
          <p:cNvPr id="77827"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AEC97470-6967-4397-8B57-89CA07948111}" type="slidenum">
              <a:rPr lang="en-GB" altLang="en-US" sz="1000">
                <a:latin typeface="Arial" pitchFamily="34" charset="0"/>
              </a:rPr>
              <a:pPr algn="r" eaLnBrk="1" hangingPunct="1"/>
              <a:t>24</a:t>
            </a:fld>
            <a:endParaRPr lang="en-GB" altLang="en-US" sz="1000">
              <a:latin typeface="Arial" pitchFamily="34" charset="0"/>
            </a:endParaRPr>
          </a:p>
        </p:txBody>
      </p:sp>
      <p:sp>
        <p:nvSpPr>
          <p:cNvPr id="77828" name="Date Placeholder 7"/>
          <p:cNvSpPr txBox="1">
            <a:spLocks noGrp="1"/>
          </p:cNvSpPr>
          <p:nvPr/>
        </p:nvSpPr>
        <p:spPr bwMode="auto">
          <a:xfrm>
            <a:off x="7086600" y="6381750"/>
            <a:ext cx="152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en-GB" altLang="en-US" sz="1000">
                <a:latin typeface="Arial" pitchFamily="34" charset="0"/>
              </a:rPr>
              <a:t>12 June 2014</a:t>
            </a:r>
          </a:p>
        </p:txBody>
      </p:sp>
      <p:pic>
        <p:nvPicPr>
          <p:cNvPr id="77829" name="Picture 3" descr="G:\_CORPORATE\Events\FY12\Seminars and webinars\WOMEN ON BOARD - 12 JUNE 2012\Logo\Logo Wome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300" y="471488"/>
            <a:ext cx="1331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pic>
        <p:nvPicPr>
          <p:cNvPr id="7783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4225" y="150813"/>
            <a:ext cx="1489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3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5240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8"/>
          </p:nvPr>
        </p:nvSpPr>
        <p:spPr/>
        <p:txBody>
          <a:bodyPr/>
          <a:lstStyle/>
          <a:p>
            <a:pPr>
              <a:defRPr/>
            </a:pPr>
            <a:fld id="{9A832D56-4CF2-4F1D-A74C-190CF7A3498D}" type="datetime1">
              <a:rPr lang="fr-FR" smtClean="0"/>
              <a:t>20/01/2015</a:t>
            </a:fld>
            <a:endParaRPr lang="en-GB" dirty="0"/>
          </a:p>
        </p:txBody>
      </p:sp>
      <p:sp>
        <p:nvSpPr>
          <p:cNvPr id="3" name="Footer Placeholder 2"/>
          <p:cNvSpPr>
            <a:spLocks noGrp="1"/>
          </p:cNvSpPr>
          <p:nvPr>
            <p:ph type="ftr" sz="quarter" idx="16"/>
          </p:nvPr>
        </p:nvSpPr>
        <p:spPr/>
        <p:txBody>
          <a:bodyPr/>
          <a:lstStyle/>
          <a:p>
            <a:pPr>
              <a:defRPr/>
            </a:pPr>
            <a:endParaRPr lang="en-GB"/>
          </a:p>
        </p:txBody>
      </p:sp>
      <p:sp>
        <p:nvSpPr>
          <p:cNvPr id="4" name="Slide Number Placeholder 3"/>
          <p:cNvSpPr>
            <a:spLocks noGrp="1"/>
          </p:cNvSpPr>
          <p:nvPr>
            <p:ph type="sldNum" sz="quarter" idx="17"/>
          </p:nvPr>
        </p:nvSpPr>
        <p:spPr/>
        <p:txBody>
          <a:bodyPr/>
          <a:lstStyle/>
          <a:p>
            <a:fld id="{8D6A5A51-C885-4F41-91D0-EF3E6DF46C73}" type="slidenum">
              <a:rPr lang="en-GB" altLang="en-US" smtClean="0"/>
              <a:pPr/>
              <a:t>24</a:t>
            </a:fld>
            <a:endParaRPr lang="en-GB" altLang="en-US"/>
          </a:p>
        </p:txBody>
      </p:sp>
    </p:spTree>
    <p:extLst>
      <p:ext uri="{BB962C8B-B14F-4D97-AF65-F5344CB8AC3E}">
        <p14:creationId xmlns:p14="http://schemas.microsoft.com/office/powerpoint/2010/main" val="1754482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idx="4294967295"/>
          </p:nvPr>
        </p:nvSpPr>
        <p:spPr>
          <a:xfrm>
            <a:off x="533400" y="620713"/>
            <a:ext cx="8077200" cy="827087"/>
          </a:xfrm>
        </p:spPr>
        <p:txBody>
          <a:bodyPr/>
          <a:lstStyle/>
          <a:p>
            <a:pPr algn="l">
              <a:buFont typeface="Arial" charset="0"/>
              <a:buNone/>
              <a:defRPr/>
            </a:pPr>
            <a:r>
              <a:rPr lang="en-US" sz="2400" b="1" dirty="0" smtClean="0">
                <a:solidFill>
                  <a:schemeClr val="bg1">
                    <a:lumMod val="50000"/>
                  </a:schemeClr>
                </a:solidFill>
              </a:rPr>
              <a:t>STATISTICS OF </a:t>
            </a:r>
            <a:r>
              <a:rPr lang="en-US" sz="2400" b="1" dirty="0" err="1" smtClean="0">
                <a:solidFill>
                  <a:schemeClr val="bg1">
                    <a:lumMod val="50000"/>
                  </a:schemeClr>
                </a:solidFill>
              </a:rPr>
              <a:t>WoB</a:t>
            </a:r>
            <a:r>
              <a:rPr lang="en-US" sz="2400" b="1" dirty="0" smtClean="0">
                <a:solidFill>
                  <a:schemeClr val="bg1">
                    <a:lumMod val="50000"/>
                  </a:schemeClr>
                </a:solidFill>
              </a:rPr>
              <a:t> POOL </a:t>
            </a:r>
            <a:endParaRPr lang="en-US" sz="2400" b="1" dirty="0">
              <a:solidFill>
                <a:schemeClr val="bg1">
                  <a:lumMod val="50000"/>
                </a:schemeClr>
              </a:solidFill>
            </a:endParaRPr>
          </a:p>
        </p:txBody>
      </p:sp>
      <p:sp>
        <p:nvSpPr>
          <p:cNvPr id="79875"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99A226EF-ABCE-4FEE-9957-742DE0A9A485}" type="slidenum">
              <a:rPr lang="en-GB" altLang="en-US" sz="1000">
                <a:latin typeface="Arial" pitchFamily="34" charset="0"/>
              </a:rPr>
              <a:pPr algn="r" eaLnBrk="1" hangingPunct="1"/>
              <a:t>25</a:t>
            </a:fld>
            <a:endParaRPr lang="en-GB" altLang="en-US" sz="1000">
              <a:latin typeface="Arial" pitchFamily="34" charset="0"/>
            </a:endParaRPr>
          </a:p>
        </p:txBody>
      </p:sp>
      <p:sp>
        <p:nvSpPr>
          <p:cNvPr id="79876" name="Date Placeholder 7"/>
          <p:cNvSpPr txBox="1">
            <a:spLocks noGrp="1"/>
          </p:cNvSpPr>
          <p:nvPr/>
        </p:nvSpPr>
        <p:spPr bwMode="auto">
          <a:xfrm>
            <a:off x="7086600" y="6381750"/>
            <a:ext cx="152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en-GB" altLang="en-US" sz="1000">
                <a:latin typeface="Arial" pitchFamily="34" charset="0"/>
              </a:rPr>
              <a:t>12 June 2014</a:t>
            </a:r>
          </a:p>
        </p:txBody>
      </p:sp>
      <p:pic>
        <p:nvPicPr>
          <p:cNvPr id="79877" name="Picture 3" descr="G:\_CORPORATE\Events\FY12\Seminars and webinars\WOMEN ON BOARD - 12 JUNE 2012\Logo\Logo Wome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300" y="471488"/>
            <a:ext cx="1331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pic>
        <p:nvPicPr>
          <p:cNvPr id="7987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4225" y="150813"/>
            <a:ext cx="1489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5240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8"/>
          </p:nvPr>
        </p:nvSpPr>
        <p:spPr/>
        <p:txBody>
          <a:bodyPr/>
          <a:lstStyle/>
          <a:p>
            <a:pPr>
              <a:defRPr/>
            </a:pPr>
            <a:fld id="{EB9AC7CE-5C6F-4235-9C79-3102CEF80D7F}" type="datetime1">
              <a:rPr lang="fr-FR" smtClean="0"/>
              <a:t>20/01/2015</a:t>
            </a:fld>
            <a:endParaRPr lang="en-GB" dirty="0"/>
          </a:p>
        </p:txBody>
      </p:sp>
      <p:sp>
        <p:nvSpPr>
          <p:cNvPr id="3" name="Footer Placeholder 2"/>
          <p:cNvSpPr>
            <a:spLocks noGrp="1"/>
          </p:cNvSpPr>
          <p:nvPr>
            <p:ph type="ftr" sz="quarter" idx="16"/>
          </p:nvPr>
        </p:nvSpPr>
        <p:spPr/>
        <p:txBody>
          <a:bodyPr/>
          <a:lstStyle/>
          <a:p>
            <a:pPr>
              <a:defRPr/>
            </a:pPr>
            <a:endParaRPr lang="en-GB"/>
          </a:p>
        </p:txBody>
      </p:sp>
      <p:sp>
        <p:nvSpPr>
          <p:cNvPr id="4" name="Slide Number Placeholder 3"/>
          <p:cNvSpPr>
            <a:spLocks noGrp="1"/>
          </p:cNvSpPr>
          <p:nvPr>
            <p:ph type="sldNum" sz="quarter" idx="17"/>
          </p:nvPr>
        </p:nvSpPr>
        <p:spPr/>
        <p:txBody>
          <a:bodyPr/>
          <a:lstStyle/>
          <a:p>
            <a:fld id="{8D6A5A51-C885-4F41-91D0-EF3E6DF46C73}" type="slidenum">
              <a:rPr lang="en-GB" altLang="en-US" smtClean="0"/>
              <a:pPr/>
              <a:t>25</a:t>
            </a:fld>
            <a:endParaRPr lang="en-GB" altLang="en-US"/>
          </a:p>
        </p:txBody>
      </p:sp>
    </p:spTree>
    <p:extLst>
      <p:ext uri="{BB962C8B-B14F-4D97-AF65-F5344CB8AC3E}">
        <p14:creationId xmlns:p14="http://schemas.microsoft.com/office/powerpoint/2010/main" val="42170616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itle 1"/>
          <p:cNvSpPr>
            <a:spLocks noGrp="1"/>
          </p:cNvSpPr>
          <p:nvPr>
            <p:ph type="title" idx="4294967295"/>
          </p:nvPr>
        </p:nvSpPr>
        <p:spPr>
          <a:xfrm>
            <a:off x="533400" y="620713"/>
            <a:ext cx="8077200" cy="827087"/>
          </a:xfrm>
        </p:spPr>
        <p:txBody>
          <a:bodyPr/>
          <a:lstStyle/>
          <a:p>
            <a:pPr algn="l">
              <a:buFont typeface="Arial" charset="0"/>
              <a:buNone/>
              <a:defRPr/>
            </a:pPr>
            <a:r>
              <a:rPr lang="en-US" sz="2400" b="1" dirty="0" smtClean="0">
                <a:solidFill>
                  <a:schemeClr val="bg1">
                    <a:lumMod val="50000"/>
                  </a:schemeClr>
                </a:solidFill>
              </a:rPr>
              <a:t>STATISTICS OF </a:t>
            </a:r>
            <a:r>
              <a:rPr lang="en-US" sz="2400" b="1" dirty="0" err="1" smtClean="0">
                <a:solidFill>
                  <a:schemeClr val="bg1">
                    <a:lumMod val="50000"/>
                  </a:schemeClr>
                </a:solidFill>
              </a:rPr>
              <a:t>WoB</a:t>
            </a:r>
            <a:r>
              <a:rPr lang="en-US" sz="2400" b="1" dirty="0" smtClean="0">
                <a:solidFill>
                  <a:schemeClr val="bg1">
                    <a:lumMod val="50000"/>
                  </a:schemeClr>
                </a:solidFill>
              </a:rPr>
              <a:t> POOL </a:t>
            </a:r>
            <a:endParaRPr lang="en-US" sz="2400" b="1" dirty="0">
              <a:solidFill>
                <a:schemeClr val="bg1">
                  <a:lumMod val="50000"/>
                </a:schemeClr>
              </a:solidFill>
            </a:endParaRPr>
          </a:p>
        </p:txBody>
      </p:sp>
      <p:sp>
        <p:nvSpPr>
          <p:cNvPr id="81923"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728FE331-C35C-4C76-A053-FF78CFC78192}" type="slidenum">
              <a:rPr lang="en-GB" altLang="en-US" sz="1000">
                <a:latin typeface="Arial" pitchFamily="34" charset="0"/>
              </a:rPr>
              <a:pPr algn="r" eaLnBrk="1" hangingPunct="1"/>
              <a:t>26</a:t>
            </a:fld>
            <a:endParaRPr lang="en-GB" altLang="en-US" sz="1000">
              <a:latin typeface="Arial" pitchFamily="34" charset="0"/>
            </a:endParaRPr>
          </a:p>
        </p:txBody>
      </p:sp>
      <p:sp>
        <p:nvSpPr>
          <p:cNvPr id="81924" name="Date Placeholder 7"/>
          <p:cNvSpPr txBox="1">
            <a:spLocks noGrp="1"/>
          </p:cNvSpPr>
          <p:nvPr/>
        </p:nvSpPr>
        <p:spPr bwMode="auto">
          <a:xfrm>
            <a:off x="7086600" y="6381750"/>
            <a:ext cx="152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en-GB" altLang="en-US" sz="1000">
                <a:latin typeface="Arial" pitchFamily="34" charset="0"/>
              </a:rPr>
              <a:t>12 June 2014</a:t>
            </a:r>
          </a:p>
        </p:txBody>
      </p:sp>
      <p:pic>
        <p:nvPicPr>
          <p:cNvPr id="81925" name="Picture 3" descr="G:\_CORPORATE\Events\FY12\Seminars and webinars\WOMEN ON BOARD - 12 JUNE 2012\Logo\Logo Wome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300" y="471488"/>
            <a:ext cx="1331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pic>
        <p:nvPicPr>
          <p:cNvPr id="8192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4225" y="150813"/>
            <a:ext cx="1489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8"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15240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8"/>
          </p:nvPr>
        </p:nvSpPr>
        <p:spPr/>
        <p:txBody>
          <a:bodyPr/>
          <a:lstStyle/>
          <a:p>
            <a:pPr>
              <a:defRPr/>
            </a:pPr>
            <a:fld id="{4E7EE6DB-DA9A-439A-83F6-19E92ECAD7AF}" type="datetime1">
              <a:rPr lang="fr-FR" smtClean="0"/>
              <a:t>20/01/2015</a:t>
            </a:fld>
            <a:endParaRPr lang="en-GB" dirty="0"/>
          </a:p>
        </p:txBody>
      </p:sp>
      <p:sp>
        <p:nvSpPr>
          <p:cNvPr id="3" name="Footer Placeholder 2"/>
          <p:cNvSpPr>
            <a:spLocks noGrp="1"/>
          </p:cNvSpPr>
          <p:nvPr>
            <p:ph type="ftr" sz="quarter" idx="16"/>
          </p:nvPr>
        </p:nvSpPr>
        <p:spPr/>
        <p:txBody>
          <a:bodyPr/>
          <a:lstStyle/>
          <a:p>
            <a:pPr>
              <a:defRPr/>
            </a:pPr>
            <a:endParaRPr lang="en-GB"/>
          </a:p>
        </p:txBody>
      </p:sp>
      <p:sp>
        <p:nvSpPr>
          <p:cNvPr id="4" name="Slide Number Placeholder 3"/>
          <p:cNvSpPr>
            <a:spLocks noGrp="1"/>
          </p:cNvSpPr>
          <p:nvPr>
            <p:ph type="sldNum" sz="quarter" idx="17"/>
          </p:nvPr>
        </p:nvSpPr>
        <p:spPr/>
        <p:txBody>
          <a:bodyPr/>
          <a:lstStyle/>
          <a:p>
            <a:fld id="{8D6A5A51-C885-4F41-91D0-EF3E6DF46C73}" type="slidenum">
              <a:rPr lang="en-GB" altLang="en-US" smtClean="0"/>
              <a:pPr/>
              <a:t>26</a:t>
            </a:fld>
            <a:endParaRPr lang="en-GB" altLang="en-US"/>
          </a:p>
        </p:txBody>
      </p:sp>
    </p:spTree>
    <p:extLst>
      <p:ext uri="{BB962C8B-B14F-4D97-AF65-F5344CB8AC3E}">
        <p14:creationId xmlns:p14="http://schemas.microsoft.com/office/powerpoint/2010/main" val="2930106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Content Placeholder 2"/>
          <p:cNvSpPr>
            <a:spLocks noGrp="1"/>
          </p:cNvSpPr>
          <p:nvPr>
            <p:ph sz="quarter" idx="4294967295"/>
          </p:nvPr>
        </p:nvSpPr>
        <p:spPr>
          <a:xfrm>
            <a:off x="684213" y="1447800"/>
            <a:ext cx="8077200" cy="4752975"/>
          </a:xfrm>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lvl="1"/>
            <a:r>
              <a:rPr lang="fr-BE" altLang="fr-FR" sz="1800" smtClean="0"/>
              <a:t>Organization of events to provide visibility and networking </a:t>
            </a:r>
          </a:p>
          <a:p>
            <a:pPr lvl="2">
              <a:lnSpc>
                <a:spcPct val="150000"/>
              </a:lnSpc>
              <a:buFont typeface="Arial" pitchFamily="34" charset="0"/>
              <a:buChar char="–"/>
            </a:pPr>
            <a:r>
              <a:rPr lang="en-US" altLang="fr-FR" sz="1400" u="sng" smtClean="0"/>
              <a:t>McKinsey</a:t>
            </a:r>
            <a:r>
              <a:rPr lang="en-US" altLang="fr-FR" sz="1400" smtClean="0"/>
              <a:t>: Centered Leadership focusing on "Meaning".</a:t>
            </a:r>
            <a:endParaRPr lang="fr-BE" altLang="fr-FR" sz="1400" smtClean="0"/>
          </a:p>
          <a:p>
            <a:pPr lvl="2">
              <a:lnSpc>
                <a:spcPct val="150000"/>
              </a:lnSpc>
              <a:buFont typeface="Arial" pitchFamily="34" charset="0"/>
              <a:buChar char="–"/>
            </a:pPr>
            <a:r>
              <a:rPr lang="nl-NL" altLang="fr-FR" sz="1400" u="sng" smtClean="0"/>
              <a:t>Liedekerke</a:t>
            </a:r>
            <a:r>
              <a:rPr lang="nl-NL" altLang="fr-FR" sz="1400" smtClean="0"/>
              <a:t> - “La responsabilité des administrateurs”</a:t>
            </a:r>
          </a:p>
          <a:p>
            <a:pPr lvl="2">
              <a:lnSpc>
                <a:spcPct val="150000"/>
              </a:lnSpc>
              <a:buFont typeface="Arial" pitchFamily="34" charset="0"/>
              <a:buChar char="–"/>
            </a:pPr>
            <a:r>
              <a:rPr lang="en-US" altLang="fr-FR" sz="1400" u="sng" smtClean="0"/>
              <a:t>Egon Zehnder </a:t>
            </a:r>
            <a:r>
              <a:rPr lang="en-US" altLang="fr-FR" sz="1400" smtClean="0"/>
              <a:t>- “What do companies look for when recruiting board members?  How to maximize the chances of getting your first board seat?”</a:t>
            </a:r>
          </a:p>
          <a:p>
            <a:pPr lvl="2">
              <a:lnSpc>
                <a:spcPct val="150000"/>
              </a:lnSpc>
              <a:buFont typeface="Arial" pitchFamily="34" charset="0"/>
              <a:buChar char="–"/>
            </a:pPr>
            <a:r>
              <a:rPr lang="en-US" altLang="fr-FR" sz="1400" u="sng" smtClean="0"/>
              <a:t>Fieldfisher </a:t>
            </a:r>
            <a:r>
              <a:rPr lang="en-US" altLang="fr-FR" sz="1400" smtClean="0"/>
              <a:t>- "Group of Companies - a tax, criminal and IP perspective“</a:t>
            </a:r>
          </a:p>
          <a:p>
            <a:pPr lvl="2">
              <a:lnSpc>
                <a:spcPct val="150000"/>
              </a:lnSpc>
              <a:buFont typeface="Arial" pitchFamily="34" charset="0"/>
              <a:buChar char="–"/>
            </a:pPr>
            <a:r>
              <a:rPr lang="en-US" sz="1400" u="sng" smtClean="0"/>
              <a:t>BNP Paribas </a:t>
            </a:r>
            <a:r>
              <a:rPr lang="en-US" sz="1400" smtClean="0"/>
              <a:t>: Gender Diversity to challenge the management.</a:t>
            </a:r>
          </a:p>
          <a:p>
            <a:pPr lvl="2">
              <a:lnSpc>
                <a:spcPct val="150000"/>
              </a:lnSpc>
              <a:buFont typeface="Arial" pitchFamily="34" charset="0"/>
              <a:buChar char="–"/>
            </a:pPr>
            <a:r>
              <a:rPr lang="fr-BE" altLang="fr-FR" sz="1400" smtClean="0"/>
              <a:t>General assembly meetings</a:t>
            </a:r>
          </a:p>
          <a:p>
            <a:pPr lvl="2">
              <a:lnSpc>
                <a:spcPct val="150000"/>
              </a:lnSpc>
              <a:buFont typeface="Arial" pitchFamily="34" charset="0"/>
              <a:buChar char="–"/>
            </a:pPr>
            <a:r>
              <a:rPr lang="fr-BE" altLang="fr-FR" sz="1400" smtClean="0"/>
              <a:t>New Year cocktail parties</a:t>
            </a:r>
          </a:p>
          <a:p>
            <a:pPr lvl="2">
              <a:lnSpc>
                <a:spcPct val="150000"/>
              </a:lnSpc>
              <a:buFont typeface="Arial" pitchFamily="34" charset="0"/>
              <a:buChar char="–"/>
            </a:pPr>
            <a:r>
              <a:rPr lang="fr-BE" altLang="fr-FR" sz="1400" smtClean="0"/>
              <a:t>« Speed dating » events </a:t>
            </a:r>
          </a:p>
          <a:p>
            <a:pPr lvl="2">
              <a:lnSpc>
                <a:spcPct val="150000"/>
              </a:lnSpc>
              <a:buFont typeface="Arial" pitchFamily="34" charset="0"/>
              <a:buChar char="–"/>
            </a:pPr>
            <a:r>
              <a:rPr lang="fr-BE" altLang="fr-FR" sz="1400" smtClean="0"/>
              <a:t>Etc.  </a:t>
            </a:r>
          </a:p>
        </p:txBody>
      </p:sp>
      <p:sp>
        <p:nvSpPr>
          <p:cNvPr id="40963" name="Title 1"/>
          <p:cNvSpPr>
            <a:spLocks noGrp="1"/>
          </p:cNvSpPr>
          <p:nvPr>
            <p:ph type="title" idx="4294967295"/>
          </p:nvPr>
        </p:nvSpPr>
        <p:spPr>
          <a:xfrm>
            <a:off x="533400" y="620713"/>
            <a:ext cx="8077200" cy="827087"/>
          </a:xfrm>
        </p:spPr>
        <p:txBody>
          <a:bodyPr/>
          <a:lstStyle/>
          <a:p>
            <a:pPr algn="l">
              <a:buFont typeface="Arial" charset="0"/>
              <a:buNone/>
              <a:defRPr/>
            </a:pPr>
            <a:r>
              <a:rPr lang="en-US" sz="2400" b="1" dirty="0" smtClean="0">
                <a:solidFill>
                  <a:schemeClr val="bg1">
                    <a:lumMod val="50000"/>
                  </a:schemeClr>
                </a:solidFill>
              </a:rPr>
              <a:t>ORGANIZATION OF EVENTS</a:t>
            </a:r>
            <a:endParaRPr lang="en-US" sz="2400" b="1" dirty="0">
              <a:solidFill>
                <a:schemeClr val="bg1">
                  <a:lumMod val="50000"/>
                </a:schemeClr>
              </a:solidFill>
            </a:endParaRPr>
          </a:p>
        </p:txBody>
      </p:sp>
      <p:sp>
        <p:nvSpPr>
          <p:cNvPr id="83972"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4470D64E-B371-4F4C-9E83-08CDAB82E2AC}" type="slidenum">
              <a:rPr lang="en-GB" altLang="en-US" sz="1000">
                <a:latin typeface="Arial" pitchFamily="34" charset="0"/>
              </a:rPr>
              <a:pPr algn="r" eaLnBrk="1" hangingPunct="1"/>
              <a:t>27</a:t>
            </a:fld>
            <a:endParaRPr lang="en-GB" altLang="en-US" sz="1000">
              <a:latin typeface="Arial" pitchFamily="34" charset="0"/>
            </a:endParaRPr>
          </a:p>
        </p:txBody>
      </p:sp>
      <p:sp>
        <p:nvSpPr>
          <p:cNvPr id="83973" name="Date Placeholder 7"/>
          <p:cNvSpPr txBox="1">
            <a:spLocks noGrp="1"/>
          </p:cNvSpPr>
          <p:nvPr/>
        </p:nvSpPr>
        <p:spPr bwMode="auto">
          <a:xfrm>
            <a:off x="7086600" y="6381750"/>
            <a:ext cx="152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en-GB" altLang="en-US" sz="1000">
                <a:latin typeface="Arial" pitchFamily="34" charset="0"/>
              </a:rPr>
              <a:t>12 June 2014</a:t>
            </a:r>
          </a:p>
        </p:txBody>
      </p:sp>
      <p:pic>
        <p:nvPicPr>
          <p:cNvPr id="83974" name="Picture 3" descr="G:\_CORPORATE\Events\FY12\Seminars and webinars\WOMEN ON BOARD - 12 JUNE 2012\Logo\Logo Wome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300" y="471488"/>
            <a:ext cx="1331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5"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pic>
        <p:nvPicPr>
          <p:cNvPr id="8397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4225" y="150813"/>
            <a:ext cx="1489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8"/>
          </p:nvPr>
        </p:nvSpPr>
        <p:spPr/>
        <p:txBody>
          <a:bodyPr/>
          <a:lstStyle/>
          <a:p>
            <a:pPr>
              <a:defRPr/>
            </a:pPr>
            <a:fld id="{13135DFF-966E-4F79-A599-2911829D420E}" type="datetime1">
              <a:rPr lang="fr-FR" smtClean="0"/>
              <a:t>20/01/2015</a:t>
            </a:fld>
            <a:endParaRPr lang="en-GB" dirty="0"/>
          </a:p>
        </p:txBody>
      </p:sp>
      <p:sp>
        <p:nvSpPr>
          <p:cNvPr id="3" name="Footer Placeholder 2"/>
          <p:cNvSpPr>
            <a:spLocks noGrp="1"/>
          </p:cNvSpPr>
          <p:nvPr>
            <p:ph type="ftr" sz="quarter" idx="16"/>
          </p:nvPr>
        </p:nvSpPr>
        <p:spPr/>
        <p:txBody>
          <a:bodyPr/>
          <a:lstStyle/>
          <a:p>
            <a:pPr>
              <a:defRPr/>
            </a:pPr>
            <a:endParaRPr lang="en-GB"/>
          </a:p>
        </p:txBody>
      </p:sp>
      <p:sp>
        <p:nvSpPr>
          <p:cNvPr id="4" name="Slide Number Placeholder 3"/>
          <p:cNvSpPr>
            <a:spLocks noGrp="1"/>
          </p:cNvSpPr>
          <p:nvPr>
            <p:ph type="sldNum" sz="quarter" idx="17"/>
          </p:nvPr>
        </p:nvSpPr>
        <p:spPr/>
        <p:txBody>
          <a:bodyPr/>
          <a:lstStyle/>
          <a:p>
            <a:fld id="{8D6A5A51-C885-4F41-91D0-EF3E6DF46C73}" type="slidenum">
              <a:rPr lang="en-GB" altLang="en-US" smtClean="0"/>
              <a:pPr/>
              <a:t>27</a:t>
            </a:fld>
            <a:endParaRPr lang="en-GB" altLang="en-US"/>
          </a:p>
        </p:txBody>
      </p:sp>
    </p:spTree>
    <p:extLst>
      <p:ext uri="{BB962C8B-B14F-4D97-AF65-F5344CB8AC3E}">
        <p14:creationId xmlns:p14="http://schemas.microsoft.com/office/powerpoint/2010/main" val="22310535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9" descr="courbe.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6088" y="403225"/>
            <a:ext cx="11522075" cy="566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itle 1"/>
          <p:cNvSpPr>
            <a:spLocks noGrp="1"/>
          </p:cNvSpPr>
          <p:nvPr>
            <p:ph type="title"/>
          </p:nvPr>
        </p:nvSpPr>
        <p:spPr>
          <a:xfrm>
            <a:off x="2039938" y="2322513"/>
            <a:ext cx="6302375" cy="903287"/>
          </a:xfrm>
        </p:spPr>
        <p:txBody>
          <a:bodyPr/>
          <a:lstStyle/>
          <a:p>
            <a:pPr algn="l"/>
            <a:r>
              <a:rPr lang="en-US" altLang="en-US" sz="5000" dirty="0" smtClean="0">
                <a:solidFill>
                  <a:srgbClr val="A10C58"/>
                </a:solidFill>
                <a:latin typeface="Helvetica Neue"/>
                <a:ea typeface="Helvetica Neue"/>
                <a:cs typeface="Helvetica Neue"/>
              </a:rPr>
              <a:t>Press </a:t>
            </a:r>
            <a:r>
              <a:rPr lang="en-US" altLang="en-US" sz="5000" dirty="0" smtClean="0">
                <a:solidFill>
                  <a:srgbClr val="A10C58"/>
                </a:solidFill>
                <a:latin typeface="Helvetica Neue"/>
                <a:ea typeface="Helvetica Neue"/>
                <a:cs typeface="Helvetica Neue"/>
              </a:rPr>
              <a:t>clippings</a:t>
            </a:r>
          </a:p>
        </p:txBody>
      </p:sp>
      <p:sp>
        <p:nvSpPr>
          <p:cNvPr id="86020" name="Content Placeholder 2"/>
          <p:cNvSpPr>
            <a:spLocks noGrp="1"/>
          </p:cNvSpPr>
          <p:nvPr>
            <p:ph idx="1"/>
          </p:nvPr>
        </p:nvSpPr>
        <p:spPr>
          <a:xfrm>
            <a:off x="2039938" y="3338513"/>
            <a:ext cx="6189662" cy="1711325"/>
          </a:xfrm>
        </p:spPr>
        <p:txBody>
          <a:bodyPr/>
          <a:lstStyle/>
          <a:p>
            <a:pPr marL="0" indent="0">
              <a:spcBef>
                <a:spcPct val="0"/>
              </a:spcBef>
              <a:buFont typeface="Wingdings" pitchFamily="2" charset="2"/>
              <a:buNone/>
            </a:pPr>
            <a:r>
              <a:rPr lang="en-US" altLang="en-US" sz="2500" smtClean="0">
                <a:solidFill>
                  <a:srgbClr val="7F7F7F"/>
                </a:solidFill>
                <a:latin typeface="Helvetica Neue Light"/>
                <a:ea typeface="Helvetica Neue Light"/>
                <a:cs typeface="Helvetica Neue Light"/>
              </a:rPr>
              <a:t>De Morgen, Trends-Tendances,</a:t>
            </a:r>
          </a:p>
          <a:p>
            <a:pPr marL="0" indent="0">
              <a:spcBef>
                <a:spcPct val="0"/>
              </a:spcBef>
              <a:buFont typeface="Wingdings" pitchFamily="2" charset="2"/>
              <a:buNone/>
            </a:pPr>
            <a:r>
              <a:rPr lang="en-US" altLang="en-US" sz="2500" smtClean="0">
                <a:solidFill>
                  <a:srgbClr val="7F7F7F"/>
                </a:solidFill>
                <a:latin typeface="Helvetica Neue Light"/>
                <a:ea typeface="Helvetica Neue Light"/>
                <a:cs typeface="Helvetica Neue Light"/>
              </a:rPr>
              <a:t>De Tijd-L’Echo, Paris Match, Datanews, Nieuwsblad, Notarius, De Standaard,…</a:t>
            </a:r>
          </a:p>
        </p:txBody>
      </p:sp>
      <p:pic>
        <p:nvPicPr>
          <p:cNvPr id="86021" name="Picture 14" descr="women_on_board-logo.eps"/>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150" y="6302375"/>
            <a:ext cx="8810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endParaRPr lang="en-GB"/>
          </a:p>
        </p:txBody>
      </p:sp>
      <p:sp>
        <p:nvSpPr>
          <p:cNvPr id="3" name="Slide Number Placeholder 2"/>
          <p:cNvSpPr>
            <a:spLocks noGrp="1"/>
          </p:cNvSpPr>
          <p:nvPr>
            <p:ph type="sldNum" sz="quarter" idx="12"/>
          </p:nvPr>
        </p:nvSpPr>
        <p:spPr/>
        <p:txBody>
          <a:bodyPr/>
          <a:lstStyle/>
          <a:p>
            <a:fld id="{B05D0C52-E252-4C64-B6C1-C3F92F5D82DF}" type="slidenum">
              <a:rPr lang="en-GB" smtClean="0"/>
              <a:t>28</a:t>
            </a:fld>
            <a:endParaRPr lang="en-GB"/>
          </a:p>
        </p:txBody>
      </p:sp>
    </p:spTree>
    <p:extLst>
      <p:ext uri="{BB962C8B-B14F-4D97-AF65-F5344CB8AC3E}">
        <p14:creationId xmlns:p14="http://schemas.microsoft.com/office/powerpoint/2010/main" val="3784234507"/>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17" descr="women_on_board-logo.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150" y="6340475"/>
            <a:ext cx="8810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18" descr="EWoBlogoBonnePro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6072188"/>
            <a:ext cx="111918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8" name="Picture 2" descr="woob-clipping.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endParaRPr lang="en-GB"/>
          </a:p>
        </p:txBody>
      </p:sp>
      <p:sp>
        <p:nvSpPr>
          <p:cNvPr id="3" name="Slide Number Placeholder 2"/>
          <p:cNvSpPr>
            <a:spLocks noGrp="1"/>
          </p:cNvSpPr>
          <p:nvPr>
            <p:ph type="sldNum" sz="quarter" idx="12"/>
          </p:nvPr>
        </p:nvSpPr>
        <p:spPr/>
        <p:txBody>
          <a:bodyPr/>
          <a:lstStyle/>
          <a:p>
            <a:fld id="{B05D0C52-E252-4C64-B6C1-C3F92F5D82DF}" type="slidenum">
              <a:rPr lang="en-GB" smtClean="0"/>
              <a:t>29</a:t>
            </a:fld>
            <a:endParaRPr lang="en-GB"/>
          </a:p>
        </p:txBody>
      </p:sp>
    </p:spTree>
    <p:extLst>
      <p:ext uri="{BB962C8B-B14F-4D97-AF65-F5344CB8AC3E}">
        <p14:creationId xmlns:p14="http://schemas.microsoft.com/office/powerpoint/2010/main" val="504249937"/>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solidFill>
                  <a:schemeClr val="bg1">
                    <a:lumMod val="50000"/>
                  </a:schemeClr>
                </a:solidFill>
              </a:rPr>
              <a:t>At</a:t>
            </a:r>
            <a:r>
              <a:rPr lang="fr-BE" dirty="0" smtClean="0">
                <a:solidFill>
                  <a:schemeClr val="bg1">
                    <a:lumMod val="50000"/>
                  </a:schemeClr>
                </a:solidFill>
              </a:rPr>
              <a:t> the </a:t>
            </a:r>
            <a:r>
              <a:rPr lang="fr-BE" dirty="0" err="1" smtClean="0">
                <a:solidFill>
                  <a:schemeClr val="bg1">
                    <a:lumMod val="50000"/>
                  </a:schemeClr>
                </a:solidFill>
              </a:rPr>
              <a:t>crossroads</a:t>
            </a:r>
            <a:endParaRPr lang="fr-BE" dirty="0">
              <a:solidFill>
                <a:schemeClr val="bg1">
                  <a:lumMod val="50000"/>
                </a:schemeClr>
              </a:solidFill>
            </a:endParaRPr>
          </a:p>
        </p:txBody>
      </p:sp>
      <p:sp>
        <p:nvSpPr>
          <p:cNvPr id="3" name="Content Placeholder 2"/>
          <p:cNvSpPr>
            <a:spLocks noGrp="1"/>
          </p:cNvSpPr>
          <p:nvPr>
            <p:ph sz="quarter" idx="15"/>
          </p:nvPr>
        </p:nvSpPr>
        <p:spPr/>
        <p:txBody>
          <a:bodyPr>
            <a:normAutofit lnSpcReduction="10000"/>
          </a:bodyPr>
          <a:lstStyle/>
          <a:p>
            <a:r>
              <a:rPr lang="en-US" dirty="0" smtClean="0"/>
              <a:t>Success is a mix of talent, hard work and luck </a:t>
            </a:r>
          </a:p>
          <a:p>
            <a:r>
              <a:rPr lang="en-US" dirty="0" smtClean="0"/>
              <a:t>Ambition is a quality</a:t>
            </a:r>
          </a:p>
          <a:p>
            <a:r>
              <a:rPr lang="en-US" dirty="0" smtClean="0"/>
              <a:t>Know what you want &amp; be ready to fight for it</a:t>
            </a:r>
          </a:p>
          <a:p>
            <a:r>
              <a:rPr lang="en-US" dirty="0" smtClean="0"/>
              <a:t>Never compromise integrity</a:t>
            </a:r>
          </a:p>
          <a:p>
            <a:r>
              <a:rPr lang="en-US" dirty="0" smtClean="0"/>
              <a:t>Success breeds success</a:t>
            </a:r>
          </a:p>
          <a:p>
            <a:r>
              <a:rPr lang="en-US" dirty="0" smtClean="0"/>
              <a:t>Do not anticipate problems, solve them as they materialize (they might not) </a:t>
            </a:r>
          </a:p>
          <a:p>
            <a:r>
              <a:rPr lang="en-US" dirty="0" smtClean="0"/>
              <a:t>Take P&amp;L responsibility</a:t>
            </a:r>
          </a:p>
          <a:p>
            <a:r>
              <a:rPr lang="en-US" dirty="0" smtClean="0"/>
              <a:t>Choose your partner in life </a:t>
            </a:r>
          </a:p>
          <a:p>
            <a:endParaRPr lang="fr-BE" dirty="0"/>
          </a:p>
        </p:txBody>
      </p:sp>
      <p:sp>
        <p:nvSpPr>
          <p:cNvPr id="4" name="Footer Placeholder 3"/>
          <p:cNvSpPr>
            <a:spLocks noGrp="1"/>
          </p:cNvSpPr>
          <p:nvPr>
            <p:ph type="ftr" sz="quarter" idx="16"/>
          </p:nvPr>
        </p:nvSpPr>
        <p:spPr/>
        <p:txBody>
          <a:bodyPr/>
          <a:lstStyle/>
          <a:p>
            <a:pPr>
              <a:defRPr/>
            </a:pPr>
            <a:endParaRPr lang="en-GB"/>
          </a:p>
        </p:txBody>
      </p:sp>
      <p:sp>
        <p:nvSpPr>
          <p:cNvPr id="5" name="Slide Number Placeholder 4"/>
          <p:cNvSpPr>
            <a:spLocks noGrp="1"/>
          </p:cNvSpPr>
          <p:nvPr>
            <p:ph type="sldNum" sz="quarter" idx="17"/>
          </p:nvPr>
        </p:nvSpPr>
        <p:spPr/>
        <p:txBody>
          <a:bodyPr/>
          <a:lstStyle/>
          <a:p>
            <a:fld id="{8D6A5A51-C885-4F41-91D0-EF3E6DF46C73}" type="slidenum">
              <a:rPr lang="en-GB" altLang="en-US" smtClean="0"/>
              <a:pPr/>
              <a:t>3</a:t>
            </a:fld>
            <a:endParaRPr lang="en-GB" altLang="en-US"/>
          </a:p>
        </p:txBody>
      </p:sp>
      <p:sp>
        <p:nvSpPr>
          <p:cNvPr id="6" name="Date Placeholder 5"/>
          <p:cNvSpPr>
            <a:spLocks noGrp="1"/>
          </p:cNvSpPr>
          <p:nvPr>
            <p:ph type="dt" sz="half" idx="18"/>
          </p:nvPr>
        </p:nvSpPr>
        <p:spPr/>
        <p:txBody>
          <a:bodyPr/>
          <a:lstStyle/>
          <a:p>
            <a:pPr>
              <a:defRPr/>
            </a:pPr>
            <a:fld id="{044BE45B-5AFC-4572-811B-8788B7928C44}" type="datetime1">
              <a:rPr lang="fr-FR" smtClean="0"/>
              <a:t>20/01/2015</a:t>
            </a:fld>
            <a:endParaRPr lang="en-GB" dirty="0"/>
          </a:p>
        </p:txBody>
      </p:sp>
    </p:spTree>
    <p:extLst>
      <p:ext uri="{BB962C8B-B14F-4D97-AF65-F5344CB8AC3E}">
        <p14:creationId xmlns:p14="http://schemas.microsoft.com/office/powerpoint/2010/main" val="3832197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17" descr="women_on_board-logo.ep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150" y="6340475"/>
            <a:ext cx="881063"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5" name="Picture 18" descr="EWoBlogoBonnePro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6072188"/>
            <a:ext cx="111918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6" name="Picture 3" descr="woob-clipping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endParaRPr lang="en-GB"/>
          </a:p>
        </p:txBody>
      </p:sp>
      <p:sp>
        <p:nvSpPr>
          <p:cNvPr id="3" name="Slide Number Placeholder 2"/>
          <p:cNvSpPr>
            <a:spLocks noGrp="1"/>
          </p:cNvSpPr>
          <p:nvPr>
            <p:ph type="sldNum" sz="quarter" idx="12"/>
          </p:nvPr>
        </p:nvSpPr>
        <p:spPr/>
        <p:txBody>
          <a:bodyPr/>
          <a:lstStyle/>
          <a:p>
            <a:fld id="{B05D0C52-E252-4C64-B6C1-C3F92F5D82DF}" type="slidenum">
              <a:rPr lang="en-GB" smtClean="0"/>
              <a:t>30</a:t>
            </a:fld>
            <a:endParaRPr lang="en-GB"/>
          </a:p>
        </p:txBody>
      </p:sp>
    </p:spTree>
    <p:extLst>
      <p:ext uri="{BB962C8B-B14F-4D97-AF65-F5344CB8AC3E}">
        <p14:creationId xmlns:p14="http://schemas.microsoft.com/office/powerpoint/2010/main" val="3032544907"/>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sz="quarter" idx="4294967295"/>
          </p:nvPr>
        </p:nvSpPr>
        <p:spPr>
          <a:xfrm>
            <a:off x="533400" y="1447800"/>
            <a:ext cx="8077200" cy="4752975"/>
          </a:xfrm>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marL="0" indent="0">
              <a:buFont typeface="Arial" pitchFamily="34" charset="0"/>
              <a:buNone/>
              <a:defRPr/>
            </a:pPr>
            <a:r>
              <a:rPr lang="en-US" dirty="0" smtClean="0"/>
              <a:t>From day one, at </a:t>
            </a:r>
            <a:r>
              <a:rPr lang="en-US" dirty="0" smtClean="0">
                <a:solidFill>
                  <a:schemeClr val="accent2">
                    <a:lumMod val="75000"/>
                  </a:schemeClr>
                </a:solidFill>
              </a:rPr>
              <a:t>Women on Board</a:t>
            </a:r>
            <a:r>
              <a:rPr lang="en-US" dirty="0" smtClean="0"/>
              <a:t>, the vision was to grow internationally. Enterprises are globally active and looking for board members across borders. </a:t>
            </a:r>
          </a:p>
          <a:p>
            <a:pPr marL="0" indent="0">
              <a:buFont typeface="Arial" pitchFamily="34" charset="0"/>
              <a:buNone/>
              <a:defRPr/>
            </a:pPr>
            <a:r>
              <a:rPr lang="en-US" dirty="0" smtClean="0"/>
              <a:t>In June 2013, Women on Board co-initiated the creation of the </a:t>
            </a:r>
            <a:r>
              <a:rPr lang="en-US" dirty="0" smtClean="0">
                <a:solidFill>
                  <a:srgbClr val="00B0F0"/>
                </a:solidFill>
              </a:rPr>
              <a:t>European Women on Boards  </a:t>
            </a:r>
            <a:r>
              <a:rPr lang="en-US" dirty="0" smtClean="0"/>
              <a:t>association, to facilitate networking between "best of class" associations across Europe, that share the same goals and values. </a:t>
            </a:r>
          </a:p>
          <a:p>
            <a:pPr marL="0" indent="0">
              <a:buFont typeface="Arial" charset="0"/>
              <a:buNone/>
              <a:defRPr/>
            </a:pPr>
            <a:endParaRPr lang="en-US" b="1" dirty="0">
              <a:solidFill>
                <a:schemeClr val="bg1">
                  <a:lumMod val="50000"/>
                </a:schemeClr>
              </a:solidFill>
            </a:endParaRPr>
          </a:p>
          <a:p>
            <a:pPr lvl="1">
              <a:defRPr/>
            </a:pPr>
            <a:endParaRPr lang="fr-BE" altLang="fr-FR" sz="1800" dirty="0"/>
          </a:p>
        </p:txBody>
      </p:sp>
      <p:sp>
        <p:nvSpPr>
          <p:cNvPr id="40963" name="Title 1"/>
          <p:cNvSpPr>
            <a:spLocks noGrp="1"/>
          </p:cNvSpPr>
          <p:nvPr>
            <p:ph type="title" idx="4294967295"/>
          </p:nvPr>
        </p:nvSpPr>
        <p:spPr>
          <a:xfrm>
            <a:off x="533400" y="620713"/>
            <a:ext cx="8077200" cy="827087"/>
          </a:xfrm>
        </p:spPr>
        <p:txBody>
          <a:bodyPr/>
          <a:lstStyle/>
          <a:p>
            <a:pPr algn="l">
              <a:buFont typeface="Arial" charset="0"/>
              <a:buNone/>
              <a:defRPr/>
            </a:pPr>
            <a:r>
              <a:rPr lang="en-US" sz="3200" b="1" dirty="0" smtClean="0">
                <a:solidFill>
                  <a:schemeClr val="bg1">
                    <a:lumMod val="50000"/>
                  </a:schemeClr>
                </a:solidFill>
              </a:rPr>
              <a:t>INTERNATIONAL VISION</a:t>
            </a:r>
            <a:endParaRPr lang="en-US" sz="3200" b="1" dirty="0">
              <a:solidFill>
                <a:schemeClr val="bg1">
                  <a:lumMod val="50000"/>
                </a:schemeClr>
              </a:solidFill>
            </a:endParaRPr>
          </a:p>
        </p:txBody>
      </p:sp>
      <p:sp>
        <p:nvSpPr>
          <p:cNvPr id="92164"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824C3A23-0BB4-478B-89F2-1671D446A319}" type="slidenum">
              <a:rPr lang="en-GB" altLang="en-US" sz="1000">
                <a:latin typeface="Arial" pitchFamily="34" charset="0"/>
              </a:rPr>
              <a:pPr algn="r" eaLnBrk="1" hangingPunct="1"/>
              <a:t>31</a:t>
            </a:fld>
            <a:endParaRPr lang="en-GB" altLang="en-US" sz="1000">
              <a:latin typeface="Arial" pitchFamily="34" charset="0"/>
            </a:endParaRPr>
          </a:p>
        </p:txBody>
      </p:sp>
      <p:sp>
        <p:nvSpPr>
          <p:cNvPr id="92165" name="Date Placeholder 7"/>
          <p:cNvSpPr txBox="1">
            <a:spLocks noGrp="1"/>
          </p:cNvSpPr>
          <p:nvPr/>
        </p:nvSpPr>
        <p:spPr bwMode="auto">
          <a:xfrm>
            <a:off x="7086600" y="6381750"/>
            <a:ext cx="1524000"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en-GB" altLang="en-US" sz="1000">
                <a:latin typeface="Arial" pitchFamily="34" charset="0"/>
              </a:rPr>
              <a:t>12 June 2014</a:t>
            </a:r>
          </a:p>
        </p:txBody>
      </p:sp>
      <p:pic>
        <p:nvPicPr>
          <p:cNvPr id="92166" name="Picture 3" descr="G:\_CORPORATE\Events\FY12\Seminars and webinars\WOMEN ON BOARD - 12 JUNE 2012\Logo\Logo Wome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300" y="471488"/>
            <a:ext cx="1331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pic>
        <p:nvPicPr>
          <p:cNvPr id="9216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4225" y="150813"/>
            <a:ext cx="1489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8"/>
          </p:nvPr>
        </p:nvSpPr>
        <p:spPr/>
        <p:txBody>
          <a:bodyPr/>
          <a:lstStyle/>
          <a:p>
            <a:pPr>
              <a:defRPr/>
            </a:pPr>
            <a:fld id="{5D411164-B1BF-43DF-975A-2D7D41DB3D4D}" type="datetime1">
              <a:rPr lang="fr-FR" smtClean="0"/>
              <a:t>20/01/2015</a:t>
            </a:fld>
            <a:endParaRPr lang="en-GB" dirty="0"/>
          </a:p>
        </p:txBody>
      </p:sp>
      <p:sp>
        <p:nvSpPr>
          <p:cNvPr id="3" name="Footer Placeholder 2"/>
          <p:cNvSpPr>
            <a:spLocks noGrp="1"/>
          </p:cNvSpPr>
          <p:nvPr>
            <p:ph type="ftr" sz="quarter" idx="16"/>
          </p:nvPr>
        </p:nvSpPr>
        <p:spPr/>
        <p:txBody>
          <a:bodyPr/>
          <a:lstStyle/>
          <a:p>
            <a:pPr>
              <a:defRPr/>
            </a:pPr>
            <a:endParaRPr lang="en-GB"/>
          </a:p>
        </p:txBody>
      </p:sp>
      <p:sp>
        <p:nvSpPr>
          <p:cNvPr id="4" name="Slide Number Placeholder 3"/>
          <p:cNvSpPr>
            <a:spLocks noGrp="1"/>
          </p:cNvSpPr>
          <p:nvPr>
            <p:ph type="sldNum" sz="quarter" idx="17"/>
          </p:nvPr>
        </p:nvSpPr>
        <p:spPr/>
        <p:txBody>
          <a:bodyPr/>
          <a:lstStyle/>
          <a:p>
            <a:fld id="{8D6A5A51-C885-4F41-91D0-EF3E6DF46C73}" type="slidenum">
              <a:rPr lang="en-GB" altLang="en-US" smtClean="0"/>
              <a:pPr/>
              <a:t>31</a:t>
            </a:fld>
            <a:endParaRPr lang="en-GB" altLang="en-US"/>
          </a:p>
        </p:txBody>
      </p:sp>
    </p:spTree>
    <p:extLst>
      <p:ext uri="{BB962C8B-B14F-4D97-AF65-F5344CB8AC3E}">
        <p14:creationId xmlns:p14="http://schemas.microsoft.com/office/powerpoint/2010/main" val="34104429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Content Placeholder 2"/>
          <p:cNvSpPr>
            <a:spLocks noGrp="1"/>
          </p:cNvSpPr>
          <p:nvPr>
            <p:ph sz="quarter" idx="4294967295"/>
          </p:nvPr>
        </p:nvSpPr>
        <p:spPr>
          <a:xfrm>
            <a:off x="755650" y="1708150"/>
            <a:ext cx="8077200" cy="4752975"/>
          </a:xfrm>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buFont typeface="Wingdings" pitchFamily="2" charset="2"/>
              <a:buChar char="§"/>
            </a:pPr>
            <a:r>
              <a:rPr lang="fr-BE" altLang="en-US" smtClean="0">
                <a:solidFill>
                  <a:schemeClr val="tx2"/>
                </a:solidFill>
              </a:rPr>
              <a:t>Non-profit organization created in Brussels on 20 June 2013</a:t>
            </a:r>
          </a:p>
          <a:p>
            <a:pPr>
              <a:buFont typeface="Wingdings" pitchFamily="2" charset="2"/>
              <a:buChar char="§"/>
            </a:pPr>
            <a:r>
              <a:rPr lang="fr-BE" altLang="en-US" smtClean="0">
                <a:solidFill>
                  <a:schemeClr val="tx2"/>
                </a:solidFill>
              </a:rPr>
              <a:t>EWoB Network project funded by the European Union </a:t>
            </a:r>
          </a:p>
          <a:p>
            <a:pPr>
              <a:buFont typeface="Wingdings" pitchFamily="2" charset="2"/>
              <a:buChar char="§"/>
            </a:pPr>
            <a:r>
              <a:rPr lang="en-US" altLang="en-US" smtClean="0">
                <a:solidFill>
                  <a:srgbClr val="002060"/>
                </a:solidFill>
              </a:rPr>
              <a:t>EWoB has the conviction that gender balance on boards is not an end in itself but a </a:t>
            </a:r>
            <a:r>
              <a:rPr lang="en-US" altLang="en-US" b="1" smtClean="0">
                <a:solidFill>
                  <a:srgbClr val="002060"/>
                </a:solidFill>
              </a:rPr>
              <a:t>business opportunity</a:t>
            </a:r>
            <a:r>
              <a:rPr lang="en-US" altLang="en-US" smtClean="0">
                <a:solidFill>
                  <a:srgbClr val="002060"/>
                </a:solidFill>
              </a:rPr>
              <a:t>. </a:t>
            </a:r>
            <a:endParaRPr lang="en-US" altLang="en-US" smtClean="0"/>
          </a:p>
        </p:txBody>
      </p:sp>
      <p:sp>
        <p:nvSpPr>
          <p:cNvPr id="94211" name="Title 1"/>
          <p:cNvSpPr>
            <a:spLocks noGrp="1"/>
          </p:cNvSpPr>
          <p:nvPr>
            <p:ph type="title" idx="4294967295"/>
          </p:nvPr>
        </p:nvSpPr>
        <p:spPr>
          <a:xfrm>
            <a:off x="533400" y="620713"/>
            <a:ext cx="8077200" cy="827087"/>
          </a:xfrm>
        </p:spPr>
        <p:txBody>
          <a:bodyPr>
            <a:normAutofit fontScale="90000"/>
          </a:bodyPr>
          <a:lstStyle/>
          <a:p>
            <a:pPr algn="l"/>
            <a:r>
              <a:rPr lang="en-GB" altLang="en-US" sz="3200" b="1" smtClean="0">
                <a:solidFill>
                  <a:schemeClr val="tx2"/>
                </a:solidFill>
              </a:rPr>
              <a:t/>
            </a:r>
            <a:br>
              <a:rPr lang="en-GB" altLang="en-US" sz="3200" b="1" smtClean="0">
                <a:solidFill>
                  <a:schemeClr val="tx2"/>
                </a:solidFill>
              </a:rPr>
            </a:br>
            <a:r>
              <a:rPr lang="en-GB" altLang="en-US" sz="3200" b="1" smtClean="0">
                <a:solidFill>
                  <a:schemeClr val="tx2"/>
                </a:solidFill>
              </a:rPr>
              <a:t>EUROPEAN WOMEN ON BOARDS</a:t>
            </a:r>
          </a:p>
        </p:txBody>
      </p:sp>
      <p:sp>
        <p:nvSpPr>
          <p:cNvPr id="94212"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0F40BA5C-8652-4048-9D43-96B948826B9C}" type="slidenum">
              <a:rPr lang="en-GB" altLang="en-US" sz="1000">
                <a:latin typeface="Arial" pitchFamily="34" charset="0"/>
              </a:rPr>
              <a:pPr algn="r" eaLnBrk="1" hangingPunct="1"/>
              <a:t>32</a:t>
            </a:fld>
            <a:endParaRPr lang="en-GB" altLang="en-US" sz="1000">
              <a:latin typeface="Arial" pitchFamily="34" charset="0"/>
            </a:endParaRPr>
          </a:p>
        </p:txBody>
      </p:sp>
      <p:sp>
        <p:nvSpPr>
          <p:cNvPr id="94213" name="Date Placeholder 7"/>
          <p:cNvSpPr txBox="1">
            <a:spLocks noGrp="1"/>
          </p:cNvSpPr>
          <p:nvPr/>
        </p:nvSpPr>
        <p:spPr bwMode="auto">
          <a:xfrm>
            <a:off x="7086600" y="6324600"/>
            <a:ext cx="152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en-GB" altLang="en-US" sz="1000">
                <a:latin typeface="Arial" pitchFamily="34" charset="0"/>
              </a:rPr>
              <a:t>12 June 2014</a:t>
            </a:r>
          </a:p>
        </p:txBody>
      </p:sp>
      <p:pic>
        <p:nvPicPr>
          <p:cNvPr id="94214" name="Picture 3" descr="G:\_CORPORATE\Events\FY12\Seminars and webinars\WOMEN ON BOARD - 12 JUNE 2012\Logo\Logo Wome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300" y="471488"/>
            <a:ext cx="1331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5"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pic>
        <p:nvPicPr>
          <p:cNvPr id="9421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4225" y="150813"/>
            <a:ext cx="1489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8"/>
          </p:nvPr>
        </p:nvSpPr>
        <p:spPr/>
        <p:txBody>
          <a:bodyPr/>
          <a:lstStyle/>
          <a:p>
            <a:pPr>
              <a:defRPr/>
            </a:pPr>
            <a:fld id="{3AE3CA78-9A2F-4383-87A9-5DC6BE478D83}" type="datetime1">
              <a:rPr lang="fr-FR" smtClean="0"/>
              <a:t>20/01/2015</a:t>
            </a:fld>
            <a:endParaRPr lang="en-GB" dirty="0"/>
          </a:p>
        </p:txBody>
      </p:sp>
      <p:sp>
        <p:nvSpPr>
          <p:cNvPr id="3" name="Footer Placeholder 2"/>
          <p:cNvSpPr>
            <a:spLocks noGrp="1"/>
          </p:cNvSpPr>
          <p:nvPr>
            <p:ph type="ftr" sz="quarter" idx="16"/>
          </p:nvPr>
        </p:nvSpPr>
        <p:spPr/>
        <p:txBody>
          <a:bodyPr/>
          <a:lstStyle/>
          <a:p>
            <a:pPr>
              <a:defRPr/>
            </a:pPr>
            <a:endParaRPr lang="en-GB"/>
          </a:p>
        </p:txBody>
      </p:sp>
      <p:sp>
        <p:nvSpPr>
          <p:cNvPr id="4" name="Slide Number Placeholder 3"/>
          <p:cNvSpPr>
            <a:spLocks noGrp="1"/>
          </p:cNvSpPr>
          <p:nvPr>
            <p:ph type="sldNum" sz="quarter" idx="17"/>
          </p:nvPr>
        </p:nvSpPr>
        <p:spPr/>
        <p:txBody>
          <a:bodyPr/>
          <a:lstStyle/>
          <a:p>
            <a:fld id="{8D6A5A51-C885-4F41-91D0-EF3E6DF46C73}" type="slidenum">
              <a:rPr lang="en-GB" altLang="en-US" smtClean="0"/>
              <a:pPr/>
              <a:t>32</a:t>
            </a:fld>
            <a:endParaRPr lang="en-GB" altLang="en-US"/>
          </a:p>
        </p:txBody>
      </p:sp>
    </p:spTree>
    <p:extLst>
      <p:ext uri="{BB962C8B-B14F-4D97-AF65-F5344CB8AC3E}">
        <p14:creationId xmlns:p14="http://schemas.microsoft.com/office/powerpoint/2010/main" val="32795333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normAutofit fontScale="90000"/>
          </a:bodyPr>
          <a:lstStyle/>
          <a:p>
            <a:r>
              <a:rPr lang="en-GB" altLang="en-US" smtClean="0">
                <a:solidFill>
                  <a:srgbClr val="002060"/>
                </a:solidFill>
              </a:rPr>
              <a:t/>
            </a:r>
            <a:br>
              <a:rPr lang="en-GB" altLang="en-US" smtClean="0">
                <a:solidFill>
                  <a:srgbClr val="002060"/>
                </a:solidFill>
              </a:rPr>
            </a:br>
            <a:r>
              <a:rPr lang="en-GB" altLang="en-US" smtClean="0">
                <a:solidFill>
                  <a:srgbClr val="002060"/>
                </a:solidFill>
              </a:rPr>
              <a:t/>
            </a:r>
            <a:br>
              <a:rPr lang="en-GB" altLang="en-US" smtClean="0">
                <a:solidFill>
                  <a:srgbClr val="002060"/>
                </a:solidFill>
              </a:rPr>
            </a:br>
            <a:r>
              <a:rPr lang="en-GB" altLang="en-US" smtClean="0">
                <a:solidFill>
                  <a:srgbClr val="002060"/>
                </a:solidFill>
              </a:rPr>
              <a:t>Mission of  EWoB</a:t>
            </a:r>
            <a:r>
              <a:rPr lang="en-GB" altLang="en-US" smtClean="0"/>
              <a:t/>
            </a:r>
            <a:br>
              <a:rPr lang="en-GB" altLang="en-US" smtClean="0"/>
            </a:br>
            <a:r>
              <a:rPr lang="en-GB" altLang="en-US" smtClean="0"/>
              <a:t/>
            </a:r>
            <a:br>
              <a:rPr lang="en-GB" altLang="en-US" smtClean="0"/>
            </a:br>
            <a:endParaRPr lang="en-GB" altLang="en-US" smtClean="0"/>
          </a:p>
        </p:txBody>
      </p:sp>
      <p:sp>
        <p:nvSpPr>
          <p:cNvPr id="114691" name="Footer Placeholder 3"/>
          <p:cNvSpPr>
            <a:spLocks noGrp="1"/>
          </p:cNvSpPr>
          <p:nvPr>
            <p:ph type="ftr"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fontAlgn="base">
              <a:spcBef>
                <a:spcPct val="0"/>
              </a:spcBef>
              <a:spcAft>
                <a:spcPct val="0"/>
              </a:spcAft>
            </a:pPr>
            <a:endParaRPr lang="en-GB" altLang="en-US" sz="1000" smtClean="0">
              <a:latin typeface="Arial" pitchFamily="34" charset="0"/>
            </a:endParaRPr>
          </a:p>
        </p:txBody>
      </p:sp>
      <p:sp>
        <p:nvSpPr>
          <p:cNvPr id="114692" name="Slide Number Placeholder 4"/>
          <p:cNvSpPr>
            <a:spLocks noGrp="1"/>
          </p:cNvSpPr>
          <p:nvPr>
            <p:ph type="sldNum" sz="quarter" idx="17"/>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fld id="{EC89137A-9B3B-4E7D-915A-26ADE7940649}" type="slidenum">
              <a:rPr lang="en-GB" altLang="en-US" sz="1000">
                <a:latin typeface="Arial" pitchFamily="34" charset="0"/>
              </a:rPr>
              <a:pPr/>
              <a:t>33</a:t>
            </a:fld>
            <a:endParaRPr lang="en-GB" altLang="en-US" sz="1000">
              <a:latin typeface="Arial" pitchFamily="34" charset="0"/>
            </a:endParaRPr>
          </a:p>
        </p:txBody>
      </p:sp>
      <p:pic>
        <p:nvPicPr>
          <p:cNvPr id="114693" name="Picture 24" descr="Macintosh HD:Users:Philso:Documents:Dossiers professionnels:Gouvernance:EWoB:Logo:logo_files (6):Small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260350"/>
            <a:ext cx="15843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4" name="TextBox 23"/>
          <p:cNvSpPr txBox="1">
            <a:spLocks noChangeArrowheads="1"/>
          </p:cNvSpPr>
          <p:nvPr/>
        </p:nvSpPr>
        <p:spPr bwMode="auto">
          <a:xfrm>
            <a:off x="684213" y="1773238"/>
            <a:ext cx="77041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27305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Aft>
                <a:spcPts val="900"/>
              </a:spcAft>
            </a:pPr>
            <a:endParaRPr lang="en-GB" altLang="en-US" sz="2000">
              <a:latin typeface="Georgia" pitchFamily="18" charset="0"/>
            </a:endParaRPr>
          </a:p>
        </p:txBody>
      </p:sp>
      <p:sp>
        <p:nvSpPr>
          <p:cNvPr id="114695" name="TextBox 25"/>
          <p:cNvSpPr txBox="1">
            <a:spLocks noChangeArrowheads="1"/>
          </p:cNvSpPr>
          <p:nvPr/>
        </p:nvSpPr>
        <p:spPr bwMode="auto">
          <a:xfrm>
            <a:off x="684213" y="1700213"/>
            <a:ext cx="7056437"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indent="-27305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spcAft>
                <a:spcPts val="900"/>
              </a:spcAft>
            </a:pPr>
            <a:r>
              <a:rPr lang="en-GB" altLang="en-US" sz="2000">
                <a:latin typeface="Georgia" pitchFamily="18" charset="0"/>
              </a:rPr>
              <a:t>v</a:t>
            </a:r>
          </a:p>
        </p:txBody>
      </p:sp>
      <p:sp>
        <p:nvSpPr>
          <p:cNvPr id="27" name="TextBox 26"/>
          <p:cNvSpPr txBox="1"/>
          <p:nvPr/>
        </p:nvSpPr>
        <p:spPr>
          <a:xfrm>
            <a:off x="611188" y="1557338"/>
            <a:ext cx="7848600" cy="4464050"/>
          </a:xfrm>
          <a:prstGeom prst="rect">
            <a:avLst/>
          </a:prstGeom>
          <a:noFill/>
        </p:spPr>
        <p:txBody>
          <a:bodyPr lIns="0" tIns="0" rIns="0" bIns="0"/>
          <a:lstStyle/>
          <a:p>
            <a:pPr eaLnBrk="1" hangingPunct="1">
              <a:defRPr/>
            </a:pPr>
            <a:r>
              <a:rPr lang="en-US" b="1" dirty="0">
                <a:solidFill>
                  <a:srgbClr val="002060"/>
                </a:solidFill>
                <a:latin typeface="+mj-lt"/>
              </a:rPr>
              <a:t>European Women on Boards (EWOB) is a unique network of organizations promoting female participation on boards of directors across Europe</a:t>
            </a:r>
            <a:r>
              <a:rPr lang="en-US" dirty="0">
                <a:solidFill>
                  <a:srgbClr val="002060"/>
                </a:solidFill>
                <a:latin typeface="+mj-lt"/>
              </a:rPr>
              <a:t>. </a:t>
            </a:r>
            <a:endParaRPr lang="en-GB" dirty="0">
              <a:solidFill>
                <a:srgbClr val="002060"/>
              </a:solidFill>
              <a:latin typeface="+mj-lt"/>
            </a:endParaRPr>
          </a:p>
          <a:p>
            <a:pPr eaLnBrk="1" hangingPunct="1">
              <a:defRPr/>
            </a:pPr>
            <a:r>
              <a:rPr lang="en-US" dirty="0" err="1">
                <a:solidFill>
                  <a:srgbClr val="002060"/>
                </a:solidFill>
                <a:latin typeface="+mj-lt"/>
              </a:rPr>
              <a:t>EWoB</a:t>
            </a:r>
            <a:r>
              <a:rPr lang="en-US" dirty="0">
                <a:solidFill>
                  <a:srgbClr val="002060"/>
                </a:solidFill>
                <a:latin typeface="+mj-lt"/>
              </a:rPr>
              <a:t> has the conviction that greater gender diversity on boards is not an end in itself but a </a:t>
            </a:r>
            <a:r>
              <a:rPr lang="en-US" b="1" dirty="0">
                <a:solidFill>
                  <a:srgbClr val="002060"/>
                </a:solidFill>
                <a:latin typeface="+mj-lt"/>
              </a:rPr>
              <a:t>business opportunity</a:t>
            </a:r>
            <a:r>
              <a:rPr lang="en-US" dirty="0">
                <a:solidFill>
                  <a:srgbClr val="002060"/>
                </a:solidFill>
                <a:latin typeface="+mj-lt"/>
              </a:rPr>
              <a:t>:</a:t>
            </a:r>
            <a:endParaRPr lang="en-GB" b="1" i="1" dirty="0">
              <a:solidFill>
                <a:srgbClr val="002060"/>
              </a:solidFill>
              <a:latin typeface="+mj-lt"/>
            </a:endParaRPr>
          </a:p>
          <a:p>
            <a:pPr lvl="1" eaLnBrk="1" hangingPunct="1">
              <a:buClr>
                <a:srgbClr val="00B0F0"/>
              </a:buClr>
              <a:buFont typeface="Wingdings" pitchFamily="2" charset="2"/>
              <a:buChar char="ü"/>
              <a:defRPr/>
            </a:pPr>
            <a:r>
              <a:rPr lang="en-US" dirty="0">
                <a:solidFill>
                  <a:srgbClr val="002060"/>
                </a:solidFill>
                <a:latin typeface="+mj-lt"/>
              </a:rPr>
              <a:t>to create </a:t>
            </a:r>
            <a:r>
              <a:rPr lang="en-US" b="1" dirty="0">
                <a:solidFill>
                  <a:srgbClr val="002060"/>
                </a:solidFill>
                <a:latin typeface="+mj-lt"/>
              </a:rPr>
              <a:t>diversity</a:t>
            </a:r>
            <a:r>
              <a:rPr lang="en-US" dirty="0">
                <a:solidFill>
                  <a:srgbClr val="002060"/>
                </a:solidFill>
                <a:latin typeface="+mj-lt"/>
              </a:rPr>
              <a:t> of competencies, expertise, skills, and backgrounds in line with boards’ needs, for competitiveness and sustainable growth, far beyond an "equitable" issue,</a:t>
            </a:r>
            <a:endParaRPr lang="en-GB" b="1" i="1" dirty="0">
              <a:solidFill>
                <a:srgbClr val="002060"/>
              </a:solidFill>
              <a:latin typeface="+mj-lt"/>
            </a:endParaRPr>
          </a:p>
          <a:p>
            <a:pPr lvl="1" eaLnBrk="1" hangingPunct="1">
              <a:buClr>
                <a:srgbClr val="00B0F0"/>
              </a:buClr>
              <a:buFont typeface="Wingdings" pitchFamily="2" charset="2"/>
              <a:buChar char="ü"/>
              <a:defRPr/>
            </a:pPr>
            <a:r>
              <a:rPr lang="en-US" dirty="0">
                <a:solidFill>
                  <a:srgbClr val="002060"/>
                </a:solidFill>
                <a:latin typeface="+mj-lt"/>
              </a:rPr>
              <a:t>to promote </a:t>
            </a:r>
            <a:r>
              <a:rPr lang="en-US" b="1" dirty="0">
                <a:solidFill>
                  <a:srgbClr val="002060"/>
                </a:solidFill>
                <a:latin typeface="+mj-lt"/>
              </a:rPr>
              <a:t>best practice of governance </a:t>
            </a:r>
            <a:r>
              <a:rPr lang="en-US" dirty="0">
                <a:solidFill>
                  <a:srgbClr val="002060"/>
                </a:solidFill>
                <a:latin typeface="+mj-lt"/>
              </a:rPr>
              <a:t>combining </a:t>
            </a:r>
            <a:r>
              <a:rPr lang="en-US" b="1" dirty="0">
                <a:solidFill>
                  <a:srgbClr val="002060"/>
                </a:solidFill>
                <a:latin typeface="+mj-lt"/>
              </a:rPr>
              <a:t>performance and ethics</a:t>
            </a:r>
            <a:r>
              <a:rPr lang="en-US" dirty="0">
                <a:solidFill>
                  <a:srgbClr val="002060"/>
                </a:solidFill>
                <a:latin typeface="+mj-lt"/>
              </a:rPr>
              <a:t>, because effective boards and effective directors are needed to face growing duties and responsibilities in a complex decision-making environment,</a:t>
            </a:r>
            <a:endParaRPr lang="en-GB" b="1" i="1" dirty="0">
              <a:solidFill>
                <a:srgbClr val="002060"/>
              </a:solidFill>
              <a:latin typeface="+mj-lt"/>
            </a:endParaRPr>
          </a:p>
          <a:p>
            <a:pPr lvl="1" eaLnBrk="1" hangingPunct="1">
              <a:buClr>
                <a:srgbClr val="00B0F0"/>
              </a:buClr>
              <a:buFont typeface="Wingdings" pitchFamily="2" charset="2"/>
              <a:buChar char="ü"/>
              <a:defRPr/>
            </a:pPr>
            <a:r>
              <a:rPr lang="en-US" dirty="0">
                <a:solidFill>
                  <a:srgbClr val="002060"/>
                </a:solidFill>
                <a:latin typeface="+mj-lt"/>
              </a:rPr>
              <a:t>to contribute to build up </a:t>
            </a:r>
            <a:r>
              <a:rPr lang="en-US" b="1" dirty="0">
                <a:solidFill>
                  <a:srgbClr val="002060"/>
                </a:solidFill>
                <a:latin typeface="+mj-lt"/>
              </a:rPr>
              <a:t>innovative strategy</a:t>
            </a:r>
            <a:r>
              <a:rPr lang="en-US" dirty="0">
                <a:solidFill>
                  <a:srgbClr val="002060"/>
                </a:solidFill>
                <a:latin typeface="+mj-lt"/>
              </a:rPr>
              <a:t>, as diversity of talents facilitates diversity of thinking to come up with efficient and break-through strategy in a fast changing business environment,</a:t>
            </a:r>
            <a:endParaRPr lang="en-GB" b="1" i="1" dirty="0">
              <a:solidFill>
                <a:srgbClr val="002060"/>
              </a:solidFill>
              <a:latin typeface="+mj-lt"/>
            </a:endParaRPr>
          </a:p>
          <a:p>
            <a:pPr lvl="1" eaLnBrk="1" hangingPunct="1">
              <a:buClr>
                <a:srgbClr val="00B0F0"/>
              </a:buClr>
              <a:buFont typeface="Wingdings" pitchFamily="2" charset="2"/>
              <a:buChar char="ü"/>
              <a:defRPr/>
            </a:pPr>
            <a:r>
              <a:rPr lang="en-US" dirty="0">
                <a:solidFill>
                  <a:srgbClr val="002060"/>
                </a:solidFill>
                <a:latin typeface="+mj-lt"/>
              </a:rPr>
              <a:t>to get the board play an exemplary role in the </a:t>
            </a:r>
            <a:r>
              <a:rPr lang="en-US" b="1" dirty="0">
                <a:solidFill>
                  <a:srgbClr val="002060"/>
                </a:solidFill>
                <a:latin typeface="+mj-lt"/>
              </a:rPr>
              <a:t>dynamic of valuation </a:t>
            </a:r>
            <a:r>
              <a:rPr lang="en-US" dirty="0">
                <a:solidFill>
                  <a:srgbClr val="002060"/>
                </a:solidFill>
                <a:latin typeface="+mj-lt"/>
              </a:rPr>
              <a:t>of the whole female capital of the company.</a:t>
            </a:r>
            <a:endParaRPr lang="en-GB" b="1" i="1" dirty="0">
              <a:solidFill>
                <a:srgbClr val="002060"/>
              </a:solidFill>
              <a:latin typeface="+mj-lt"/>
            </a:endParaRPr>
          </a:p>
          <a:p>
            <a:pPr indent="-274320" eaLnBrk="1" hangingPunct="1">
              <a:spcAft>
                <a:spcPts val="900"/>
              </a:spcAft>
              <a:defRPr/>
            </a:pPr>
            <a:endParaRPr lang="en-GB" dirty="0">
              <a:latin typeface="Georgia" pitchFamily="18" charset="0"/>
            </a:endParaRPr>
          </a:p>
        </p:txBody>
      </p:sp>
      <p:sp>
        <p:nvSpPr>
          <p:cNvPr id="2" name="Date Placeholder 1"/>
          <p:cNvSpPr>
            <a:spLocks noGrp="1"/>
          </p:cNvSpPr>
          <p:nvPr>
            <p:ph type="dt" sz="half" idx="18"/>
          </p:nvPr>
        </p:nvSpPr>
        <p:spPr/>
        <p:txBody>
          <a:bodyPr/>
          <a:lstStyle/>
          <a:p>
            <a:pPr>
              <a:defRPr/>
            </a:pPr>
            <a:fld id="{29974AF4-70A0-4B46-A015-7C02096C2B7C}" type="datetime1">
              <a:rPr lang="fr-FR" smtClean="0"/>
              <a:t>20/01/2015</a:t>
            </a:fld>
            <a:endParaRPr lang="en-GB"/>
          </a:p>
        </p:txBody>
      </p:sp>
    </p:spTree>
    <p:extLst>
      <p:ext uri="{BB962C8B-B14F-4D97-AF65-F5344CB8AC3E}">
        <p14:creationId xmlns:p14="http://schemas.microsoft.com/office/powerpoint/2010/main" val="4678952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2"/>
          <p:cNvSpPr>
            <a:spLocks noGrp="1"/>
          </p:cNvSpPr>
          <p:nvPr>
            <p:ph sz="quarter" idx="4294967295"/>
          </p:nvPr>
        </p:nvSpPr>
        <p:spPr>
          <a:xfrm>
            <a:off x="755650" y="1708150"/>
            <a:ext cx="8077200" cy="4752975"/>
          </a:xfrm>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buFont typeface="Wingdings" pitchFamily="2" charset="2"/>
              <a:buChar char="§"/>
            </a:pPr>
            <a:r>
              <a:rPr lang="en-US" altLang="en-US" sz="1500" smtClean="0">
                <a:solidFill>
                  <a:srgbClr val="002060"/>
                </a:solidFill>
              </a:rPr>
              <a:t>As a result, its main goals are: </a:t>
            </a:r>
          </a:p>
          <a:p>
            <a:pPr>
              <a:buFont typeface="Wingdings" pitchFamily="2" charset="2"/>
              <a:buChar char="§"/>
            </a:pPr>
            <a:endParaRPr lang="en-US" altLang="en-US" sz="1500" i="1" smtClean="0">
              <a:solidFill>
                <a:srgbClr val="002060"/>
              </a:solidFill>
            </a:endParaRPr>
          </a:p>
          <a:p>
            <a:pPr lvl="1"/>
            <a:r>
              <a:rPr lang="en-US" altLang="en-US" sz="1500" smtClean="0">
                <a:solidFill>
                  <a:srgbClr val="002060"/>
                </a:solidFill>
              </a:rPr>
              <a:t>to develop the </a:t>
            </a:r>
            <a:r>
              <a:rPr lang="en-US" altLang="en-US" sz="1500" b="1" smtClean="0">
                <a:solidFill>
                  <a:srgbClr val="002060"/>
                </a:solidFill>
              </a:rPr>
              <a:t>premier European network of "first tier" non-profit organizations </a:t>
            </a:r>
            <a:r>
              <a:rPr lang="en-US" altLang="en-US" sz="1500" smtClean="0">
                <a:solidFill>
                  <a:srgbClr val="002060"/>
                </a:solidFill>
              </a:rPr>
              <a:t>aimed at promoting and increasing the supply of women on boards, to address the quantitative shortfall of women on boards in Europe</a:t>
            </a:r>
          </a:p>
          <a:p>
            <a:pPr lvl="1"/>
            <a:r>
              <a:rPr lang="en-US" altLang="en-US" sz="1500" smtClean="0">
                <a:solidFill>
                  <a:srgbClr val="002060"/>
                </a:solidFill>
              </a:rPr>
              <a:t>to promote a </a:t>
            </a:r>
            <a:r>
              <a:rPr lang="en-US" altLang="en-US" sz="1500" b="1" smtClean="0">
                <a:solidFill>
                  <a:srgbClr val="002060"/>
                </a:solidFill>
              </a:rPr>
              <a:t>valuable female talent pool </a:t>
            </a:r>
            <a:r>
              <a:rPr lang="en-US" altLang="en-US" sz="1500" smtClean="0">
                <a:solidFill>
                  <a:srgbClr val="002060"/>
                </a:solidFill>
              </a:rPr>
              <a:t>and thus to contribute to improve the </a:t>
            </a:r>
            <a:r>
              <a:rPr lang="en-US" altLang="en-US" sz="1500" b="1" smtClean="0">
                <a:solidFill>
                  <a:srgbClr val="002060"/>
                </a:solidFill>
              </a:rPr>
              <a:t>efficiency of the "market" for board mandates at European level</a:t>
            </a:r>
            <a:r>
              <a:rPr lang="en-US" altLang="en-US" sz="1500" smtClean="0">
                <a:solidFill>
                  <a:srgbClr val="002060"/>
                </a:solidFill>
              </a:rPr>
              <a:t>, to cope with a lack of accessibility and visibility to boards preventing many highly talented women from reaching these top decision-making positions, and to increase international visibility of board-ready women and understanding of their added value to boards,</a:t>
            </a:r>
            <a:endParaRPr lang="en-US" altLang="en-US" sz="1500" b="1" i="1" smtClean="0">
              <a:solidFill>
                <a:srgbClr val="002060"/>
              </a:solidFill>
            </a:endParaRPr>
          </a:p>
          <a:p>
            <a:pPr lvl="1"/>
            <a:r>
              <a:rPr lang="en-US" altLang="en-US" sz="1500" smtClean="0">
                <a:solidFill>
                  <a:srgbClr val="002060"/>
                </a:solidFill>
              </a:rPr>
              <a:t>to participate actively in the debate on how diversity on boards can contribute to improvements on the one hand, in the </a:t>
            </a:r>
            <a:r>
              <a:rPr lang="en-US" altLang="en-US" sz="1500" b="1" smtClean="0">
                <a:solidFill>
                  <a:srgbClr val="002060"/>
                </a:solidFill>
              </a:rPr>
              <a:t>best practice of corporate governance </a:t>
            </a:r>
            <a:r>
              <a:rPr lang="en-US" altLang="en-US" sz="1500" smtClean="0">
                <a:solidFill>
                  <a:srgbClr val="002060"/>
                </a:solidFill>
              </a:rPr>
              <a:t>and, on the other hand, in </a:t>
            </a:r>
            <a:r>
              <a:rPr lang="en-US" altLang="en-US" sz="1500" b="1" smtClean="0">
                <a:solidFill>
                  <a:srgbClr val="002060"/>
                </a:solidFill>
              </a:rPr>
              <a:t>innovation and more balanced business models</a:t>
            </a:r>
            <a:r>
              <a:rPr lang="en-US" altLang="en-US" sz="1500" smtClean="0">
                <a:solidFill>
                  <a:srgbClr val="002060"/>
                </a:solidFill>
              </a:rPr>
              <a:t>, when there is a pressing need for companies to improve their competitiveness and to rethink their business models.</a:t>
            </a:r>
          </a:p>
          <a:p>
            <a:pPr>
              <a:buFont typeface="Wingdings" pitchFamily="2" charset="2"/>
              <a:buChar char="§"/>
            </a:pPr>
            <a:r>
              <a:rPr lang="en-US" altLang="en-US" sz="1500" b="1" smtClean="0">
                <a:solidFill>
                  <a:srgbClr val="002060"/>
                </a:solidFill>
              </a:rPr>
              <a:t>EWoB will pursue these objectives </a:t>
            </a:r>
            <a:r>
              <a:rPr lang="en-US" altLang="en-US" sz="1500" smtClean="0">
                <a:solidFill>
                  <a:srgbClr val="002060"/>
                </a:solidFill>
              </a:rPr>
              <a:t>with strong principles of ethics </a:t>
            </a:r>
            <a:r>
              <a:rPr lang="en-US" altLang="en-US" sz="1500" b="1" smtClean="0">
                <a:solidFill>
                  <a:srgbClr val="002060"/>
                </a:solidFill>
              </a:rPr>
              <a:t>based on its core values, the Seven I’s: </a:t>
            </a:r>
            <a:r>
              <a:rPr lang="en-US" altLang="en-US" sz="1500" smtClean="0">
                <a:solidFill>
                  <a:srgbClr val="002060"/>
                </a:solidFill>
              </a:rPr>
              <a:t>Innovation, Inclusiveness, Intelligence, Integrity, Involvement, Interaction, Intangible assets.</a:t>
            </a:r>
            <a:endParaRPr lang="en-US" altLang="en-US" sz="1500" smtClean="0"/>
          </a:p>
        </p:txBody>
      </p:sp>
      <p:sp>
        <p:nvSpPr>
          <p:cNvPr id="115715" name="Title 1"/>
          <p:cNvSpPr>
            <a:spLocks noGrp="1"/>
          </p:cNvSpPr>
          <p:nvPr>
            <p:ph type="title" idx="4294967295"/>
          </p:nvPr>
        </p:nvSpPr>
        <p:spPr>
          <a:xfrm>
            <a:off x="533400" y="620713"/>
            <a:ext cx="8077200" cy="827087"/>
          </a:xfrm>
        </p:spPr>
        <p:txBody>
          <a:bodyPr>
            <a:normAutofit fontScale="90000"/>
          </a:bodyPr>
          <a:lstStyle/>
          <a:p>
            <a:pPr algn="l"/>
            <a:r>
              <a:rPr lang="en-GB" altLang="en-US" sz="3200" b="1" smtClean="0">
                <a:solidFill>
                  <a:schemeClr val="tx2"/>
                </a:solidFill>
              </a:rPr>
              <a:t/>
            </a:r>
            <a:br>
              <a:rPr lang="en-GB" altLang="en-US" sz="3200" b="1" smtClean="0">
                <a:solidFill>
                  <a:schemeClr val="tx2"/>
                </a:solidFill>
              </a:rPr>
            </a:br>
            <a:r>
              <a:rPr lang="en-GB" altLang="en-US" sz="3200" b="1" smtClean="0">
                <a:solidFill>
                  <a:schemeClr val="tx2"/>
                </a:solidFill>
              </a:rPr>
              <a:t>EUROPEAN WOMEN ON BOARDS</a:t>
            </a:r>
          </a:p>
        </p:txBody>
      </p:sp>
      <p:sp>
        <p:nvSpPr>
          <p:cNvPr id="115716"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168C85B1-DA75-4E4D-8AF7-CC6F94BF692D}" type="slidenum">
              <a:rPr lang="en-GB" altLang="en-US" sz="1000">
                <a:latin typeface="Arial" pitchFamily="34" charset="0"/>
              </a:rPr>
              <a:pPr algn="r" eaLnBrk="1" hangingPunct="1"/>
              <a:t>34</a:t>
            </a:fld>
            <a:endParaRPr lang="en-GB" altLang="en-US" sz="1000">
              <a:latin typeface="Arial" pitchFamily="34" charset="0"/>
            </a:endParaRPr>
          </a:p>
        </p:txBody>
      </p:sp>
      <p:sp>
        <p:nvSpPr>
          <p:cNvPr id="115717" name="Date Placeholder 7"/>
          <p:cNvSpPr txBox="1">
            <a:spLocks noGrp="1"/>
          </p:cNvSpPr>
          <p:nvPr/>
        </p:nvSpPr>
        <p:spPr bwMode="auto">
          <a:xfrm>
            <a:off x="7086600" y="6324600"/>
            <a:ext cx="152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en-GB" altLang="en-US" sz="1000">
                <a:latin typeface="Arial" pitchFamily="34" charset="0"/>
              </a:rPr>
              <a:t>12 June 2014</a:t>
            </a:r>
          </a:p>
        </p:txBody>
      </p:sp>
      <p:pic>
        <p:nvPicPr>
          <p:cNvPr id="115718" name="Picture 3" descr="G:\_CORPORATE\Events\FY12\Seminars and webinars\WOMEN ON BOARD - 12 JUNE 2012\Logo\Logo Wome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3300" y="471488"/>
            <a:ext cx="1331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9"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pic>
        <p:nvPicPr>
          <p:cNvPr id="11572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64225" y="150813"/>
            <a:ext cx="1489075"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8"/>
          </p:nvPr>
        </p:nvSpPr>
        <p:spPr/>
        <p:txBody>
          <a:bodyPr/>
          <a:lstStyle/>
          <a:p>
            <a:pPr>
              <a:defRPr/>
            </a:pPr>
            <a:fld id="{461858B5-F547-4F1E-9AA9-2582CCC39FB1}" type="datetime1">
              <a:rPr lang="fr-FR" smtClean="0"/>
              <a:t>20/01/2015</a:t>
            </a:fld>
            <a:endParaRPr lang="en-GB" dirty="0"/>
          </a:p>
        </p:txBody>
      </p:sp>
      <p:sp>
        <p:nvSpPr>
          <p:cNvPr id="3" name="Footer Placeholder 2"/>
          <p:cNvSpPr>
            <a:spLocks noGrp="1"/>
          </p:cNvSpPr>
          <p:nvPr>
            <p:ph type="ftr" sz="quarter" idx="16"/>
          </p:nvPr>
        </p:nvSpPr>
        <p:spPr/>
        <p:txBody>
          <a:bodyPr/>
          <a:lstStyle/>
          <a:p>
            <a:pPr>
              <a:defRPr/>
            </a:pPr>
            <a:endParaRPr lang="en-GB"/>
          </a:p>
        </p:txBody>
      </p:sp>
      <p:sp>
        <p:nvSpPr>
          <p:cNvPr id="4" name="Slide Number Placeholder 3"/>
          <p:cNvSpPr>
            <a:spLocks noGrp="1"/>
          </p:cNvSpPr>
          <p:nvPr>
            <p:ph type="sldNum" sz="quarter" idx="17"/>
          </p:nvPr>
        </p:nvSpPr>
        <p:spPr/>
        <p:txBody>
          <a:bodyPr/>
          <a:lstStyle/>
          <a:p>
            <a:fld id="{8D6A5A51-C885-4F41-91D0-EF3E6DF46C73}" type="slidenum">
              <a:rPr lang="en-GB" altLang="en-US" smtClean="0"/>
              <a:pPr/>
              <a:t>34</a:t>
            </a:fld>
            <a:endParaRPr lang="en-GB" altLang="en-US"/>
          </a:p>
        </p:txBody>
      </p:sp>
    </p:spTree>
    <p:extLst>
      <p:ext uri="{BB962C8B-B14F-4D97-AF65-F5344CB8AC3E}">
        <p14:creationId xmlns:p14="http://schemas.microsoft.com/office/powerpoint/2010/main" val="1825334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23850" y="874713"/>
            <a:ext cx="8437563" cy="5373687"/>
          </a:xfrm>
          <a:ln>
            <a:prstDash val="sysDash"/>
          </a:ln>
        </p:spPr>
        <p:txBody>
          <a:bodyPr>
            <a:normAutofit fontScale="92500" lnSpcReduction="10000"/>
          </a:bodyPr>
          <a:lstStyle/>
          <a:p>
            <a:pPr>
              <a:buFont typeface="Wingdings" panose="05000000000000000000" pitchFamily="2" charset="2"/>
              <a:buChar char="§"/>
              <a:defRPr/>
            </a:pPr>
            <a:endParaRPr lang="en-US" sz="1800" dirty="0" smtClean="0">
              <a:solidFill>
                <a:schemeClr val="tx2"/>
              </a:solidFill>
            </a:endParaRPr>
          </a:p>
          <a:p>
            <a:pPr>
              <a:buFont typeface="Wingdings" panose="05000000000000000000" pitchFamily="2" charset="2"/>
              <a:buChar char="§"/>
              <a:defRPr/>
            </a:pPr>
            <a:r>
              <a:rPr lang="en-US" sz="2400" dirty="0" smtClean="0">
                <a:solidFill>
                  <a:schemeClr val="tx2"/>
                </a:solidFill>
              </a:rPr>
              <a:t>Four founding members: Women on Board Belgium, Board Professionals Finland, Norwegian </a:t>
            </a:r>
            <a:r>
              <a:rPr lang="en-US" sz="2400" dirty="0" err="1" smtClean="0">
                <a:solidFill>
                  <a:schemeClr val="tx2"/>
                </a:solidFill>
              </a:rPr>
              <a:t>IoD</a:t>
            </a:r>
            <a:r>
              <a:rPr lang="en-US" sz="2400" dirty="0" smtClean="0">
                <a:solidFill>
                  <a:schemeClr val="tx2"/>
                </a:solidFill>
              </a:rPr>
              <a:t>, French AFECA</a:t>
            </a:r>
          </a:p>
          <a:p>
            <a:pPr>
              <a:buFont typeface="Wingdings" panose="05000000000000000000" pitchFamily="2" charset="2"/>
              <a:buChar char="§"/>
              <a:defRPr/>
            </a:pPr>
            <a:r>
              <a:rPr lang="en-US" sz="2400" dirty="0" smtClean="0">
                <a:solidFill>
                  <a:schemeClr val="tx2"/>
                </a:solidFill>
              </a:rPr>
              <a:t>Co-chairs: Cécile Coune and Marie-Ange Andrieux</a:t>
            </a:r>
          </a:p>
          <a:p>
            <a:pPr>
              <a:buFont typeface="Wingdings" panose="05000000000000000000" pitchFamily="2" charset="2"/>
              <a:buChar char="§"/>
              <a:defRPr/>
            </a:pPr>
            <a:r>
              <a:rPr lang="en-US" sz="2400" dirty="0" smtClean="0">
                <a:solidFill>
                  <a:schemeClr val="tx2"/>
                </a:solidFill>
              </a:rPr>
              <a:t>Broadening membership: goal of 6 new members in 2014</a:t>
            </a:r>
          </a:p>
          <a:p>
            <a:pPr lvl="1">
              <a:buFont typeface="Wingdings" panose="05000000000000000000" pitchFamily="2" charset="2"/>
              <a:buChar char="ü"/>
              <a:defRPr/>
            </a:pPr>
            <a:r>
              <a:rPr lang="en-US" sz="2400" dirty="0" smtClean="0">
                <a:solidFill>
                  <a:schemeClr val="tx2"/>
                </a:solidFill>
              </a:rPr>
              <a:t>Additional Members so far: </a:t>
            </a:r>
            <a:r>
              <a:rPr lang="en-US" sz="2400" dirty="0" err="1" smtClean="0">
                <a:solidFill>
                  <a:schemeClr val="tx2"/>
                </a:solidFill>
              </a:rPr>
              <a:t>IoD</a:t>
            </a:r>
            <a:r>
              <a:rPr lang="en-US" sz="2400" dirty="0" smtClean="0">
                <a:solidFill>
                  <a:schemeClr val="tx2"/>
                </a:solidFill>
              </a:rPr>
              <a:t> in UK, </a:t>
            </a:r>
            <a:r>
              <a:rPr lang="en-US" sz="2400" dirty="0" err="1" smtClean="0">
                <a:solidFill>
                  <a:schemeClr val="tx2"/>
                </a:solidFill>
              </a:rPr>
              <a:t>Financi’Elles</a:t>
            </a:r>
            <a:r>
              <a:rPr lang="en-US" sz="2400" dirty="0" smtClean="0">
                <a:solidFill>
                  <a:schemeClr val="tx2"/>
                </a:solidFill>
              </a:rPr>
              <a:t> in France, </a:t>
            </a:r>
            <a:r>
              <a:rPr lang="en-US" sz="2400" dirty="0" err="1" smtClean="0">
                <a:solidFill>
                  <a:schemeClr val="tx2"/>
                </a:solidFill>
              </a:rPr>
              <a:t>FidAR</a:t>
            </a:r>
            <a:r>
              <a:rPr lang="en-US" sz="2400" dirty="0" smtClean="0">
                <a:solidFill>
                  <a:schemeClr val="tx2"/>
                </a:solidFill>
              </a:rPr>
              <a:t> in Germany, Talent </a:t>
            </a:r>
            <a:r>
              <a:rPr lang="en-US" sz="2400" dirty="0" err="1" smtClean="0">
                <a:solidFill>
                  <a:schemeClr val="tx2"/>
                </a:solidFill>
              </a:rPr>
              <a:t>naar</a:t>
            </a:r>
            <a:r>
              <a:rPr lang="en-US" sz="2400" dirty="0" smtClean="0">
                <a:solidFill>
                  <a:schemeClr val="tx2"/>
                </a:solidFill>
              </a:rPr>
              <a:t> de Top in the Netherlands</a:t>
            </a:r>
          </a:p>
          <a:p>
            <a:pPr lvl="1">
              <a:buFont typeface="Wingdings" panose="05000000000000000000" pitchFamily="2" charset="2"/>
              <a:buChar char="ü"/>
              <a:defRPr/>
            </a:pPr>
            <a:r>
              <a:rPr lang="en-US" sz="2400" dirty="0" smtClean="0">
                <a:solidFill>
                  <a:schemeClr val="tx2"/>
                </a:solidFill>
              </a:rPr>
              <a:t>Contacts are currently ongoing in Italy, Denmark, Spain</a:t>
            </a:r>
          </a:p>
          <a:p>
            <a:pPr>
              <a:buFont typeface="Wingdings" panose="05000000000000000000" pitchFamily="2" charset="2"/>
              <a:buChar char="§"/>
              <a:defRPr/>
            </a:pPr>
            <a:r>
              <a:rPr lang="en-US" sz="2400" dirty="0" smtClean="0">
                <a:solidFill>
                  <a:schemeClr val="tx2"/>
                </a:solidFill>
              </a:rPr>
              <a:t>Projects 2015: </a:t>
            </a:r>
          </a:p>
          <a:p>
            <a:pPr lvl="1">
              <a:buFont typeface="Wingdings" panose="05000000000000000000" pitchFamily="2" charset="2"/>
              <a:buChar char="§"/>
              <a:defRPr/>
            </a:pPr>
            <a:r>
              <a:rPr lang="en-US" sz="2400" dirty="0" smtClean="0">
                <a:solidFill>
                  <a:schemeClr val="tx2"/>
                </a:solidFill>
              </a:rPr>
              <a:t>Annual Survey</a:t>
            </a:r>
          </a:p>
          <a:p>
            <a:pPr lvl="1">
              <a:buFont typeface="Wingdings" panose="05000000000000000000" pitchFamily="2" charset="2"/>
              <a:buChar char="§"/>
              <a:defRPr/>
            </a:pPr>
            <a:r>
              <a:rPr lang="en-US" sz="2400" dirty="0" smtClean="0">
                <a:solidFill>
                  <a:schemeClr val="tx2"/>
                </a:solidFill>
              </a:rPr>
              <a:t>Launch International Mentoring Program</a:t>
            </a:r>
          </a:p>
          <a:p>
            <a:pPr lvl="1">
              <a:buFont typeface="Wingdings" panose="05000000000000000000" pitchFamily="2" charset="2"/>
              <a:buChar char="§"/>
              <a:defRPr/>
            </a:pPr>
            <a:r>
              <a:rPr lang="en-US" sz="2400" dirty="0" smtClean="0">
                <a:solidFill>
                  <a:schemeClr val="tx2"/>
                </a:solidFill>
              </a:rPr>
              <a:t>Create the international « pool of talent »</a:t>
            </a:r>
          </a:p>
          <a:p>
            <a:pPr marL="457200" lvl="1" indent="0">
              <a:buFont typeface="Arial" pitchFamily="34" charset="0"/>
              <a:buNone/>
              <a:defRPr/>
            </a:pPr>
            <a:r>
              <a:rPr lang="fr-BE" sz="2400" dirty="0" smtClean="0">
                <a:solidFill>
                  <a:schemeClr val="tx2"/>
                </a:solidFill>
              </a:rPr>
              <a:t/>
            </a:r>
            <a:br>
              <a:rPr lang="fr-BE" sz="2400" dirty="0" smtClean="0">
                <a:solidFill>
                  <a:schemeClr val="tx2"/>
                </a:solidFill>
              </a:rPr>
            </a:br>
            <a:r>
              <a:rPr lang="fr-BE" sz="2400" dirty="0" smtClean="0">
                <a:solidFill>
                  <a:schemeClr val="tx2"/>
                </a:solidFill>
              </a:rPr>
              <a:t>		</a:t>
            </a:r>
          </a:p>
        </p:txBody>
      </p:sp>
      <p:sp>
        <p:nvSpPr>
          <p:cNvPr id="117763" name="Title 1"/>
          <p:cNvSpPr>
            <a:spLocks noGrp="1"/>
          </p:cNvSpPr>
          <p:nvPr>
            <p:ph type="title" idx="4294967295"/>
          </p:nvPr>
        </p:nvSpPr>
        <p:spPr>
          <a:xfrm>
            <a:off x="323850" y="609600"/>
            <a:ext cx="8091488" cy="863600"/>
          </a:xfrm>
        </p:spPr>
        <p:txBody>
          <a:bodyPr/>
          <a:lstStyle/>
          <a:p>
            <a:pPr algn="l"/>
            <a:r>
              <a:rPr lang="en-GB" altLang="en-US" sz="2400" b="1" smtClean="0">
                <a:solidFill>
                  <a:schemeClr val="tx2"/>
                </a:solidFill>
              </a:rPr>
              <a:t>EUROPEAN WOMEN ON BOARDS</a:t>
            </a:r>
          </a:p>
        </p:txBody>
      </p:sp>
      <p:sp>
        <p:nvSpPr>
          <p:cNvPr id="117764"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10A0006C-99C6-4870-B50C-D66821CDEB58}" type="slidenum">
              <a:rPr lang="en-GB" altLang="en-US" sz="1000">
                <a:latin typeface="Arial" pitchFamily="34" charset="0"/>
              </a:rPr>
              <a:pPr algn="r" eaLnBrk="1" hangingPunct="1"/>
              <a:t>35</a:t>
            </a:fld>
            <a:endParaRPr lang="en-GB" altLang="en-US" sz="1000">
              <a:latin typeface="Arial" pitchFamily="34" charset="0"/>
            </a:endParaRPr>
          </a:p>
        </p:txBody>
      </p:sp>
      <p:sp>
        <p:nvSpPr>
          <p:cNvPr id="117765" name="Date Placeholder 7"/>
          <p:cNvSpPr txBox="1">
            <a:spLocks noGrp="1"/>
          </p:cNvSpPr>
          <p:nvPr/>
        </p:nvSpPr>
        <p:spPr bwMode="auto">
          <a:xfrm>
            <a:off x="7086600" y="6324600"/>
            <a:ext cx="152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r>
              <a:rPr lang="en-GB" altLang="en-US" sz="1000">
                <a:latin typeface="Arial" pitchFamily="34" charset="0"/>
              </a:rPr>
              <a:t>12 June 2014</a:t>
            </a:r>
          </a:p>
        </p:txBody>
      </p:sp>
      <p:pic>
        <p:nvPicPr>
          <p:cNvPr id="117766" name="Picture 3" descr="G:\_CORPORATE\Events\FY12\Seminars and webinars\WOMEN ON BOARD - 12 JUNE 2012\Logo\Logo Wome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4738" y="417513"/>
            <a:ext cx="118903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7"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pic>
        <p:nvPicPr>
          <p:cNvPr id="11776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5663" y="190500"/>
            <a:ext cx="148907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8"/>
          </p:nvPr>
        </p:nvSpPr>
        <p:spPr/>
        <p:txBody>
          <a:bodyPr/>
          <a:lstStyle/>
          <a:p>
            <a:pPr>
              <a:defRPr/>
            </a:pPr>
            <a:fld id="{49D9D077-C1A3-4090-9887-70133750C754}" type="datetime1">
              <a:rPr lang="fr-FR" smtClean="0"/>
              <a:t>20/01/2015</a:t>
            </a:fld>
            <a:endParaRPr lang="en-GB" dirty="0"/>
          </a:p>
        </p:txBody>
      </p:sp>
      <p:sp>
        <p:nvSpPr>
          <p:cNvPr id="4" name="Footer Placeholder 3"/>
          <p:cNvSpPr>
            <a:spLocks noGrp="1"/>
          </p:cNvSpPr>
          <p:nvPr>
            <p:ph type="ftr" sz="quarter" idx="16"/>
          </p:nvPr>
        </p:nvSpPr>
        <p:spPr/>
        <p:txBody>
          <a:bodyPr/>
          <a:lstStyle/>
          <a:p>
            <a:pPr>
              <a:defRPr/>
            </a:pPr>
            <a:endParaRPr lang="en-GB"/>
          </a:p>
        </p:txBody>
      </p:sp>
      <p:sp>
        <p:nvSpPr>
          <p:cNvPr id="5" name="Slide Number Placeholder 4"/>
          <p:cNvSpPr>
            <a:spLocks noGrp="1"/>
          </p:cNvSpPr>
          <p:nvPr>
            <p:ph type="sldNum" sz="quarter" idx="17"/>
          </p:nvPr>
        </p:nvSpPr>
        <p:spPr/>
        <p:txBody>
          <a:bodyPr/>
          <a:lstStyle/>
          <a:p>
            <a:fld id="{8D6A5A51-C885-4F41-91D0-EF3E6DF46C73}" type="slidenum">
              <a:rPr lang="en-GB" altLang="en-US" smtClean="0"/>
              <a:pPr/>
              <a:t>35</a:t>
            </a:fld>
            <a:endParaRPr lang="en-GB" altLang="en-US"/>
          </a:p>
        </p:txBody>
      </p:sp>
    </p:spTree>
    <p:extLst>
      <p:ext uri="{BB962C8B-B14F-4D97-AF65-F5344CB8AC3E}">
        <p14:creationId xmlns:p14="http://schemas.microsoft.com/office/powerpoint/2010/main" val="5971718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normAutofit fontScale="90000"/>
          </a:bodyPr>
          <a:lstStyle/>
          <a:p>
            <a:r>
              <a:rPr lang="en-GB" smtClean="0">
                <a:solidFill>
                  <a:schemeClr val="tx2"/>
                </a:solidFill>
              </a:rPr>
              <a:t>5 December 2013</a:t>
            </a:r>
            <a:br>
              <a:rPr lang="en-GB" smtClean="0">
                <a:solidFill>
                  <a:schemeClr val="tx2"/>
                </a:solidFill>
              </a:rPr>
            </a:br>
            <a:r>
              <a:rPr lang="en-GB" smtClean="0">
                <a:solidFill>
                  <a:schemeClr val="tx2"/>
                </a:solidFill>
              </a:rPr>
              <a:t>Teaser</a:t>
            </a:r>
          </a:p>
        </p:txBody>
      </p:sp>
      <p:sp>
        <p:nvSpPr>
          <p:cNvPr id="100355" name="Content Placeholder 2"/>
          <p:cNvSpPr>
            <a:spLocks noGrp="1"/>
          </p:cNvSpPr>
          <p:nvPr>
            <p:ph sz="quarter" idx="15"/>
          </p:nvPr>
        </p:nvSpPr>
        <p:spPr>
          <a:xfrm>
            <a:off x="533400" y="1752600"/>
            <a:ext cx="8077200" cy="4191000"/>
          </a:xfrm>
        </p:spPr>
        <p:txBody>
          <a:bodyPr/>
          <a:lstStyle/>
          <a:p>
            <a:r>
              <a:rPr lang="en-GB" sz="1600" smtClean="0">
                <a:hlinkClick r:id="rId3"/>
              </a:rPr>
              <a:t>https://www.youtube.com/watch?v=WBqU5Naq0Yg&amp;feature=player_embedded</a:t>
            </a:r>
            <a:r>
              <a:rPr lang="en-GB" sz="1600" smtClean="0"/>
              <a:t> </a:t>
            </a:r>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p:txBody>
      </p:sp>
      <p:pic>
        <p:nvPicPr>
          <p:cNvPr id="4" name="Picture 3"/>
          <p:cNvPicPr>
            <a:picLocks noChangeAspect="1"/>
          </p:cNvPicPr>
          <p:nvPr/>
        </p:nvPicPr>
        <p:blipFill>
          <a:blip r:embed="rId4"/>
          <a:stretch>
            <a:fillRect/>
          </a:stretch>
        </p:blipFill>
        <p:spPr>
          <a:xfrm>
            <a:off x="533400" y="2209800"/>
            <a:ext cx="6234113" cy="3743325"/>
          </a:xfrm>
          <a:prstGeom prst="rect">
            <a:avLst/>
          </a:prstGeom>
          <a:ln>
            <a:solidFill>
              <a:schemeClr val="tx1">
                <a:lumMod val="50000"/>
                <a:lumOff val="50000"/>
              </a:schemeClr>
            </a:solidFill>
          </a:ln>
        </p:spPr>
      </p:pic>
      <p:sp>
        <p:nvSpPr>
          <p:cNvPr id="100357" name="Slide Number Placeholder 6"/>
          <p:cNvSpPr>
            <a:spLocks noGrp="1"/>
          </p:cNvSpPr>
          <p:nvPr>
            <p:ph type="sldNum" sz="quarter" idx="17"/>
          </p:nvPr>
        </p:nvSpPr>
        <p:spPr bwMode="auto">
          <a:xfrm>
            <a:off x="7086600" y="6324600"/>
            <a:ext cx="15240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GB"/>
          </a:p>
        </p:txBody>
      </p:sp>
      <p:sp>
        <p:nvSpPr>
          <p:cNvPr id="100358" name="Date Placeholder 7"/>
          <p:cNvSpPr>
            <a:spLocks noGrp="1"/>
          </p:cNvSpPr>
          <p:nvPr>
            <p:ph type="dt" sz="quarter" idx="18"/>
          </p:nvPr>
        </p:nvSpPr>
        <p:spPr bwMode="auto">
          <a:xfrm>
            <a:off x="533400" y="6324600"/>
            <a:ext cx="52578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b"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fontAlgn="base">
              <a:spcBef>
                <a:spcPct val="0"/>
              </a:spcBef>
              <a:spcAft>
                <a:spcPct val="0"/>
              </a:spcAft>
            </a:pPr>
            <a:fld id="{7A928568-4F5E-4E6E-8D77-8090E318E252}" type="datetime1">
              <a:rPr lang="fr-FR" smtClean="0"/>
              <a:t>20/01/2015</a:t>
            </a:fld>
            <a:endParaRPr lang="en-GB" smtClean="0"/>
          </a:p>
        </p:txBody>
      </p:sp>
      <p:sp>
        <p:nvSpPr>
          <p:cNvPr id="100359" name="Footer Placeholder 8"/>
          <p:cNvSpPr>
            <a:spLocks noGrp="1"/>
          </p:cNvSpPr>
          <p:nvPr>
            <p:ph type="ftr" sz="quarter" idx="16"/>
          </p:nvPr>
        </p:nvSpPr>
        <p:spPr bwMode="auto">
          <a:xfrm>
            <a:off x="7086600" y="6477000"/>
            <a:ext cx="1527175"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endParaRPr lang="en-GB" smtClean="0"/>
          </a:p>
        </p:txBody>
      </p:sp>
    </p:spTree>
    <p:extLst>
      <p:ext uri="{BB962C8B-B14F-4D97-AF65-F5344CB8AC3E}">
        <p14:creationId xmlns:p14="http://schemas.microsoft.com/office/powerpoint/2010/main" val="5251901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p:txBody>
          <a:bodyPr>
            <a:normAutofit fontScale="90000"/>
          </a:bodyPr>
          <a:lstStyle/>
          <a:p>
            <a:r>
              <a:rPr lang="en-GB" smtClean="0">
                <a:solidFill>
                  <a:schemeClr val="tx2"/>
                </a:solidFill>
              </a:rPr>
              <a:t>5 December 2013</a:t>
            </a:r>
            <a:br>
              <a:rPr lang="en-GB" smtClean="0">
                <a:solidFill>
                  <a:schemeClr val="tx2"/>
                </a:solidFill>
              </a:rPr>
            </a:br>
            <a:r>
              <a:rPr lang="en-GB" smtClean="0">
                <a:solidFill>
                  <a:schemeClr val="tx2"/>
                </a:solidFill>
              </a:rPr>
              <a:t>Launch event</a:t>
            </a:r>
          </a:p>
        </p:txBody>
      </p:sp>
      <p:sp>
        <p:nvSpPr>
          <p:cNvPr id="102403" name="Content Placeholder 2"/>
          <p:cNvSpPr>
            <a:spLocks noGrp="1"/>
          </p:cNvSpPr>
          <p:nvPr>
            <p:ph sz="quarter" idx="15"/>
          </p:nvPr>
        </p:nvSpPr>
        <p:spPr/>
        <p:txBody>
          <a:bodyPr/>
          <a:lstStyle/>
          <a:p>
            <a:r>
              <a:rPr lang="en-GB" sz="1600" smtClean="0">
                <a:hlinkClick r:id="rId3"/>
              </a:rPr>
              <a:t>http://www.youtube.com/watch?v=wByvIZ8t1zI&amp;feature=youtu.be</a:t>
            </a:r>
            <a:endParaRPr lang="en-GB" sz="1600" smtClean="0"/>
          </a:p>
          <a:p>
            <a:endParaRPr lang="en-GB" sz="1600" u="sng" smtClean="0"/>
          </a:p>
          <a:p>
            <a:endParaRPr lang="en-GB" sz="1600" u="sng" smtClean="0">
              <a:solidFill>
                <a:schemeClr val="tx2"/>
              </a:solidFill>
            </a:endParaRPr>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a:p>
            <a:endParaRPr lang="en-GB" sz="1600" u="sng" smtClean="0"/>
          </a:p>
        </p:txBody>
      </p:sp>
      <p:pic>
        <p:nvPicPr>
          <p:cNvPr id="10240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9113" y="2181225"/>
            <a:ext cx="6415087"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Slide Number Placeholder 6"/>
          <p:cNvSpPr>
            <a:spLocks noGrp="1"/>
          </p:cNvSpPr>
          <p:nvPr>
            <p:ph type="sldNum" sz="quarter" idx="17"/>
          </p:nvPr>
        </p:nvSpPr>
        <p:spPr bwMode="auto">
          <a:xfrm>
            <a:off x="7086600" y="6324600"/>
            <a:ext cx="15240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en-GB"/>
              <a:t>Slide </a:t>
            </a:r>
            <a:fld id="{C0A51536-B982-4220-B831-0A1FA02833D6}" type="slidenum">
              <a:rPr lang="en-GB"/>
              <a:pPr/>
              <a:t>37</a:t>
            </a:fld>
            <a:endParaRPr lang="en-GB"/>
          </a:p>
        </p:txBody>
      </p:sp>
      <p:sp>
        <p:nvSpPr>
          <p:cNvPr id="102406" name="Date Placeholder 7"/>
          <p:cNvSpPr>
            <a:spLocks noGrp="1"/>
          </p:cNvSpPr>
          <p:nvPr>
            <p:ph type="dt" sz="quarter" idx="18"/>
          </p:nvPr>
        </p:nvSpPr>
        <p:spPr bwMode="auto">
          <a:xfrm>
            <a:off x="533400" y="6324600"/>
            <a:ext cx="52578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b"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fontAlgn="base">
              <a:spcBef>
                <a:spcPct val="0"/>
              </a:spcBef>
              <a:spcAft>
                <a:spcPct val="0"/>
              </a:spcAft>
            </a:pPr>
            <a:fld id="{AFC59C87-4D02-480F-BD31-D8E5175AFA89}" type="datetime1">
              <a:rPr lang="fr-FR" smtClean="0"/>
              <a:t>20/01/2015</a:t>
            </a:fld>
            <a:endParaRPr lang="en-GB" smtClean="0"/>
          </a:p>
        </p:txBody>
      </p:sp>
      <p:sp>
        <p:nvSpPr>
          <p:cNvPr id="102407" name="Footer Placeholder 8"/>
          <p:cNvSpPr>
            <a:spLocks noGrp="1"/>
          </p:cNvSpPr>
          <p:nvPr>
            <p:ph type="ftr" sz="quarter" idx="16"/>
          </p:nvPr>
        </p:nvSpPr>
        <p:spPr bwMode="auto">
          <a:xfrm>
            <a:off x="7086600" y="6477000"/>
            <a:ext cx="1527175"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endParaRPr lang="en-GB" smtClean="0"/>
          </a:p>
        </p:txBody>
      </p:sp>
    </p:spTree>
    <p:extLst>
      <p:ext uri="{BB962C8B-B14F-4D97-AF65-F5344CB8AC3E}">
        <p14:creationId xmlns:p14="http://schemas.microsoft.com/office/powerpoint/2010/main" val="3084797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p:txBody>
          <a:bodyPr>
            <a:normAutofit fontScale="90000"/>
          </a:bodyPr>
          <a:lstStyle/>
          <a:p>
            <a:r>
              <a:rPr lang="en-GB" smtClean="0">
                <a:solidFill>
                  <a:schemeClr val="tx2"/>
                </a:solidFill>
              </a:rPr>
              <a:t>5 December 2013</a:t>
            </a:r>
            <a:br>
              <a:rPr lang="en-GB" smtClean="0">
                <a:solidFill>
                  <a:schemeClr val="tx2"/>
                </a:solidFill>
              </a:rPr>
            </a:br>
            <a:r>
              <a:rPr lang="en-GB" smtClean="0">
                <a:solidFill>
                  <a:schemeClr val="tx2"/>
                </a:solidFill>
              </a:rPr>
              <a:t>Pictures</a:t>
            </a:r>
            <a:br>
              <a:rPr lang="en-GB" smtClean="0">
                <a:solidFill>
                  <a:schemeClr val="tx2"/>
                </a:solidFill>
              </a:rPr>
            </a:br>
            <a:endParaRPr lang="en-GB" smtClean="0">
              <a:solidFill>
                <a:schemeClr val="tx2"/>
              </a:solidFill>
            </a:endParaRPr>
          </a:p>
        </p:txBody>
      </p:sp>
      <p:sp>
        <p:nvSpPr>
          <p:cNvPr id="3" name="Content Placeholder 2"/>
          <p:cNvSpPr>
            <a:spLocks noGrp="1"/>
          </p:cNvSpPr>
          <p:nvPr>
            <p:ph sz="quarter" idx="15"/>
          </p:nvPr>
        </p:nvSpPr>
        <p:spPr/>
        <p:txBody>
          <a:bodyPr/>
          <a:lstStyle/>
          <a:p>
            <a:pPr>
              <a:spcAft>
                <a:spcPts val="0"/>
              </a:spcAft>
              <a:defRPr/>
            </a:pPr>
            <a:endParaRPr lang="en-GB" sz="1200" i="1" u="sng" dirty="0" smtClean="0">
              <a:solidFill>
                <a:schemeClr val="tx2"/>
              </a:solidFill>
              <a:latin typeface="+mj-lt"/>
            </a:endParaRPr>
          </a:p>
          <a:p>
            <a:pPr>
              <a:spcAft>
                <a:spcPts val="0"/>
              </a:spcAft>
              <a:defRPr/>
            </a:pPr>
            <a:endParaRPr lang="en-GB" sz="1200" i="1" dirty="0" smtClean="0">
              <a:latin typeface="+mj-lt"/>
            </a:endParaRPr>
          </a:p>
          <a:p>
            <a:pPr>
              <a:spcAft>
                <a:spcPts val="0"/>
              </a:spcAft>
              <a:defRPr/>
            </a:pPr>
            <a:endParaRPr lang="en-GB" sz="1200" i="1" dirty="0">
              <a:latin typeface="+mj-lt"/>
            </a:endParaRPr>
          </a:p>
        </p:txBody>
      </p:sp>
      <p:pic>
        <p:nvPicPr>
          <p:cNvPr id="10445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2925" y="1984375"/>
            <a:ext cx="1820863" cy="2751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4453" name="Picture 11"/>
          <p:cNvPicPr>
            <a:picLocks noChangeAspect="1"/>
          </p:cNvPicPr>
          <p:nvPr/>
        </p:nvPicPr>
        <p:blipFill>
          <a:blip r:embed="rId4">
            <a:extLst>
              <a:ext uri="{28A0092B-C50C-407E-A947-70E740481C1C}">
                <a14:useLocalDpi xmlns:a14="http://schemas.microsoft.com/office/drawing/2010/main" val="0"/>
              </a:ext>
            </a:extLst>
          </a:blip>
          <a:srcRect l="22710" t="23087" r="33929" b="-2"/>
          <a:stretch>
            <a:fillRect/>
          </a:stretch>
        </p:blipFill>
        <p:spPr bwMode="auto">
          <a:xfrm>
            <a:off x="4714875" y="1981200"/>
            <a:ext cx="1820863" cy="2727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4454" name="Picture 12"/>
          <p:cNvPicPr>
            <a:picLocks noChangeAspect="1"/>
          </p:cNvPicPr>
          <p:nvPr/>
        </p:nvPicPr>
        <p:blipFill>
          <a:blip r:embed="rId5">
            <a:extLst>
              <a:ext uri="{28A0092B-C50C-407E-A947-70E740481C1C}">
                <a14:useLocalDpi xmlns:a14="http://schemas.microsoft.com/office/drawing/2010/main" val="0"/>
              </a:ext>
            </a:extLst>
          </a:blip>
          <a:srcRect l="29848" r="3925"/>
          <a:stretch>
            <a:fillRect/>
          </a:stretch>
        </p:blipFill>
        <p:spPr bwMode="auto">
          <a:xfrm>
            <a:off x="2590800" y="1981200"/>
            <a:ext cx="1843088" cy="2754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13"/>
          <p:cNvSpPr/>
          <p:nvPr/>
        </p:nvSpPr>
        <p:spPr>
          <a:xfrm>
            <a:off x="433388" y="4867275"/>
            <a:ext cx="1930400" cy="646113"/>
          </a:xfrm>
          <a:prstGeom prst="rect">
            <a:avLst/>
          </a:prstGeom>
        </p:spPr>
        <p:txBody>
          <a:bodyPr>
            <a:spAutoFit/>
          </a:bodyPr>
          <a:lstStyle/>
          <a:p>
            <a:pPr>
              <a:spcAft>
                <a:spcPts val="0"/>
              </a:spcAft>
              <a:defRPr/>
            </a:pPr>
            <a:r>
              <a:rPr lang="en-GB" sz="1200" b="1" i="1" dirty="0">
                <a:solidFill>
                  <a:schemeClr val="tx2"/>
                </a:solidFill>
                <a:latin typeface="+mj-lt"/>
              </a:rPr>
              <a:t>Herman Van Rompuy</a:t>
            </a:r>
          </a:p>
          <a:p>
            <a:pPr>
              <a:spcAft>
                <a:spcPts val="0"/>
              </a:spcAft>
              <a:defRPr/>
            </a:pPr>
            <a:r>
              <a:rPr lang="en-GB" sz="1200" i="1" dirty="0">
                <a:solidFill>
                  <a:schemeClr val="tx2"/>
                </a:solidFill>
                <a:latin typeface="+mj-lt"/>
              </a:rPr>
              <a:t>President European Council</a:t>
            </a:r>
            <a:endParaRPr lang="en-GB" sz="1200" i="1" dirty="0">
              <a:solidFill>
                <a:schemeClr val="tx2"/>
              </a:solidFill>
              <a:latin typeface="+mj-lt"/>
            </a:endParaRPr>
          </a:p>
        </p:txBody>
      </p:sp>
      <p:sp>
        <p:nvSpPr>
          <p:cNvPr id="15" name="Rectangle 14"/>
          <p:cNvSpPr/>
          <p:nvPr/>
        </p:nvSpPr>
        <p:spPr>
          <a:xfrm>
            <a:off x="2486025" y="4867275"/>
            <a:ext cx="1947863" cy="461963"/>
          </a:xfrm>
          <a:prstGeom prst="rect">
            <a:avLst/>
          </a:prstGeom>
        </p:spPr>
        <p:txBody>
          <a:bodyPr>
            <a:spAutoFit/>
          </a:bodyPr>
          <a:lstStyle/>
          <a:p>
            <a:pPr>
              <a:spcAft>
                <a:spcPts val="0"/>
              </a:spcAft>
              <a:defRPr/>
            </a:pPr>
            <a:r>
              <a:rPr lang="en-GB" sz="1200" b="1" i="1" dirty="0">
                <a:solidFill>
                  <a:schemeClr val="tx2"/>
                </a:solidFill>
                <a:latin typeface="+mj-lt"/>
              </a:rPr>
              <a:t>Marie-</a:t>
            </a:r>
            <a:r>
              <a:rPr lang="en-GB" sz="1200" b="1" i="1" dirty="0" err="1">
                <a:solidFill>
                  <a:schemeClr val="tx2"/>
                </a:solidFill>
                <a:latin typeface="+mj-lt"/>
              </a:rPr>
              <a:t>Ange</a:t>
            </a:r>
            <a:r>
              <a:rPr lang="en-GB" sz="1200" b="1" i="1" dirty="0">
                <a:solidFill>
                  <a:schemeClr val="tx2"/>
                </a:solidFill>
                <a:latin typeface="+mj-lt"/>
              </a:rPr>
              <a:t> </a:t>
            </a:r>
            <a:r>
              <a:rPr lang="en-GB" sz="1200" b="1" i="1" dirty="0" err="1">
                <a:solidFill>
                  <a:schemeClr val="tx2"/>
                </a:solidFill>
                <a:latin typeface="+mj-lt"/>
              </a:rPr>
              <a:t>Andrieux</a:t>
            </a:r>
            <a:endParaRPr lang="en-GB" sz="1200" b="1" i="1" dirty="0">
              <a:solidFill>
                <a:schemeClr val="tx2"/>
              </a:solidFill>
              <a:latin typeface="+mj-lt"/>
            </a:endParaRPr>
          </a:p>
          <a:p>
            <a:pPr>
              <a:spcAft>
                <a:spcPts val="0"/>
              </a:spcAft>
              <a:defRPr/>
            </a:pPr>
            <a:r>
              <a:rPr lang="en-GB" sz="1200" i="1" dirty="0">
                <a:solidFill>
                  <a:schemeClr val="tx2"/>
                </a:solidFill>
                <a:latin typeface="+mj-lt"/>
              </a:rPr>
              <a:t>AFECA co-Chair </a:t>
            </a:r>
            <a:r>
              <a:rPr lang="en-GB" sz="1200" i="1" dirty="0" err="1">
                <a:solidFill>
                  <a:schemeClr val="tx2"/>
                </a:solidFill>
                <a:latin typeface="+mj-lt"/>
              </a:rPr>
              <a:t>EWoB</a:t>
            </a:r>
            <a:endParaRPr lang="en-GB" sz="1200" i="1" dirty="0">
              <a:solidFill>
                <a:schemeClr val="tx2"/>
              </a:solidFill>
              <a:latin typeface="+mj-lt"/>
            </a:endParaRPr>
          </a:p>
        </p:txBody>
      </p:sp>
      <p:sp>
        <p:nvSpPr>
          <p:cNvPr id="17" name="Rectangle 16"/>
          <p:cNvSpPr/>
          <p:nvPr/>
        </p:nvSpPr>
        <p:spPr>
          <a:xfrm>
            <a:off x="4648200" y="4867275"/>
            <a:ext cx="1839913" cy="646113"/>
          </a:xfrm>
          <a:prstGeom prst="rect">
            <a:avLst/>
          </a:prstGeom>
        </p:spPr>
        <p:txBody>
          <a:bodyPr>
            <a:spAutoFit/>
          </a:bodyPr>
          <a:lstStyle/>
          <a:p>
            <a:pPr>
              <a:spcAft>
                <a:spcPts val="0"/>
              </a:spcAft>
              <a:defRPr/>
            </a:pPr>
            <a:r>
              <a:rPr lang="en-GB" sz="1200" b="1" i="1" dirty="0">
                <a:solidFill>
                  <a:schemeClr val="tx2"/>
                </a:solidFill>
                <a:latin typeface="+mj-lt"/>
              </a:rPr>
              <a:t>Cécile </a:t>
            </a:r>
            <a:r>
              <a:rPr lang="en-GB" sz="1200" b="1" i="1" dirty="0" err="1">
                <a:solidFill>
                  <a:schemeClr val="tx2"/>
                </a:solidFill>
                <a:latin typeface="+mj-lt"/>
              </a:rPr>
              <a:t>Coune</a:t>
            </a:r>
            <a:endParaRPr lang="en-GB" sz="1200" b="1" i="1" dirty="0">
              <a:solidFill>
                <a:schemeClr val="tx2"/>
              </a:solidFill>
              <a:latin typeface="+mj-lt"/>
            </a:endParaRPr>
          </a:p>
          <a:p>
            <a:pPr>
              <a:spcAft>
                <a:spcPts val="0"/>
              </a:spcAft>
              <a:defRPr/>
            </a:pPr>
            <a:r>
              <a:rPr lang="en-GB" sz="1200" i="1" dirty="0">
                <a:solidFill>
                  <a:schemeClr val="tx2"/>
                </a:solidFill>
                <a:latin typeface="+mj-lt"/>
              </a:rPr>
              <a:t>CEO, </a:t>
            </a:r>
            <a:r>
              <a:rPr lang="en-GB" sz="1200" i="1" dirty="0" err="1">
                <a:solidFill>
                  <a:schemeClr val="tx2"/>
                </a:solidFill>
                <a:latin typeface="+mj-lt"/>
              </a:rPr>
              <a:t>Aviabel</a:t>
            </a:r>
            <a:endParaRPr lang="en-GB" sz="1200" i="1" dirty="0">
              <a:solidFill>
                <a:schemeClr val="tx2"/>
              </a:solidFill>
              <a:latin typeface="+mj-lt"/>
            </a:endParaRPr>
          </a:p>
          <a:p>
            <a:pPr>
              <a:spcAft>
                <a:spcPts val="0"/>
              </a:spcAft>
              <a:defRPr/>
            </a:pPr>
            <a:r>
              <a:rPr lang="en-GB" sz="1200" i="1" dirty="0">
                <a:solidFill>
                  <a:schemeClr val="tx2"/>
                </a:solidFill>
                <a:latin typeface="+mj-lt"/>
              </a:rPr>
              <a:t>c</a:t>
            </a:r>
            <a:r>
              <a:rPr lang="en-GB" sz="1200" i="1" dirty="0">
                <a:solidFill>
                  <a:schemeClr val="tx2"/>
                </a:solidFill>
                <a:latin typeface="+mj-lt"/>
              </a:rPr>
              <a:t>o-Chair </a:t>
            </a:r>
            <a:r>
              <a:rPr lang="en-GB" sz="1200" i="1" dirty="0" err="1">
                <a:solidFill>
                  <a:schemeClr val="tx2"/>
                </a:solidFill>
                <a:latin typeface="+mj-lt"/>
              </a:rPr>
              <a:t>EWoB</a:t>
            </a:r>
            <a:endParaRPr lang="en-GB" sz="1200" i="1" dirty="0">
              <a:solidFill>
                <a:schemeClr val="tx2"/>
              </a:solidFill>
              <a:latin typeface="+mj-lt"/>
            </a:endParaRPr>
          </a:p>
        </p:txBody>
      </p:sp>
      <p:sp>
        <p:nvSpPr>
          <p:cNvPr id="104458" name="Slide Number Placeholder 6"/>
          <p:cNvSpPr>
            <a:spLocks noGrp="1"/>
          </p:cNvSpPr>
          <p:nvPr>
            <p:ph type="sldNum" sz="quarter" idx="17"/>
          </p:nvPr>
        </p:nvSpPr>
        <p:spPr bwMode="auto">
          <a:xfrm>
            <a:off x="7086600" y="6324600"/>
            <a:ext cx="15240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endParaRPr lang="en-GB"/>
          </a:p>
        </p:txBody>
      </p:sp>
      <p:sp>
        <p:nvSpPr>
          <p:cNvPr id="104459" name="Footer Placeholder 8"/>
          <p:cNvSpPr>
            <a:spLocks noGrp="1"/>
          </p:cNvSpPr>
          <p:nvPr>
            <p:ph type="ftr" sz="quarter" idx="16"/>
          </p:nvPr>
        </p:nvSpPr>
        <p:spPr bwMode="auto">
          <a:xfrm>
            <a:off x="7086600" y="6477000"/>
            <a:ext cx="1527175"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endParaRPr lang="en-GB" smtClean="0"/>
          </a:p>
        </p:txBody>
      </p:sp>
      <p:pic>
        <p:nvPicPr>
          <p:cNvPr id="10446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3238" y="1990725"/>
            <a:ext cx="1751012" cy="2725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6781800" y="4867275"/>
            <a:ext cx="1839913" cy="646113"/>
          </a:xfrm>
          <a:prstGeom prst="rect">
            <a:avLst/>
          </a:prstGeom>
        </p:spPr>
        <p:txBody>
          <a:bodyPr>
            <a:spAutoFit/>
          </a:bodyPr>
          <a:lstStyle/>
          <a:p>
            <a:pPr>
              <a:spcAft>
                <a:spcPts val="0"/>
              </a:spcAft>
              <a:defRPr/>
            </a:pPr>
            <a:r>
              <a:rPr lang="en-GB" sz="1200" b="1" i="1" dirty="0">
                <a:solidFill>
                  <a:schemeClr val="tx2"/>
                </a:solidFill>
                <a:latin typeface="+mj-lt"/>
              </a:rPr>
              <a:t>Dominique Leroy</a:t>
            </a:r>
          </a:p>
          <a:p>
            <a:pPr>
              <a:defRPr/>
            </a:pPr>
            <a:r>
              <a:rPr lang="en-GB" sz="1200" i="1" dirty="0">
                <a:solidFill>
                  <a:schemeClr val="tx2"/>
                </a:solidFill>
                <a:latin typeface="+mj-lt"/>
              </a:rPr>
              <a:t>CEO </a:t>
            </a:r>
            <a:r>
              <a:rPr lang="en-GB" sz="1200" i="1" dirty="0">
                <a:solidFill>
                  <a:schemeClr val="tx2"/>
                </a:solidFill>
                <a:latin typeface="+mj-lt"/>
              </a:rPr>
              <a:t>&amp; Board member, </a:t>
            </a:r>
            <a:r>
              <a:rPr lang="en-GB" sz="1200" i="1" dirty="0" err="1">
                <a:solidFill>
                  <a:schemeClr val="tx2"/>
                </a:solidFill>
                <a:latin typeface="+mj-lt"/>
              </a:rPr>
              <a:t>Belgacom</a:t>
            </a:r>
            <a:endParaRPr lang="en-GB" sz="1200" i="1" dirty="0">
              <a:solidFill>
                <a:schemeClr val="tx2"/>
              </a:solidFill>
              <a:latin typeface="+mj-lt"/>
            </a:endParaRPr>
          </a:p>
        </p:txBody>
      </p:sp>
      <p:sp>
        <p:nvSpPr>
          <p:cNvPr id="2" name="Date Placeholder 1"/>
          <p:cNvSpPr>
            <a:spLocks noGrp="1"/>
          </p:cNvSpPr>
          <p:nvPr>
            <p:ph type="dt" sz="half" idx="18"/>
          </p:nvPr>
        </p:nvSpPr>
        <p:spPr/>
        <p:txBody>
          <a:bodyPr/>
          <a:lstStyle/>
          <a:p>
            <a:pPr>
              <a:defRPr/>
            </a:pPr>
            <a:fld id="{C3F824A1-FD89-493E-AA34-113440BB7B8E}" type="datetime1">
              <a:rPr lang="fr-FR" smtClean="0"/>
              <a:t>20/01/2015</a:t>
            </a:fld>
            <a:endParaRPr lang="en-GB" dirty="0"/>
          </a:p>
        </p:txBody>
      </p:sp>
    </p:spTree>
    <p:extLst>
      <p:ext uri="{BB962C8B-B14F-4D97-AF65-F5344CB8AC3E}">
        <p14:creationId xmlns:p14="http://schemas.microsoft.com/office/powerpoint/2010/main" val="528239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p:txBody>
          <a:bodyPr>
            <a:normAutofit fontScale="90000"/>
          </a:bodyPr>
          <a:lstStyle/>
          <a:p>
            <a:r>
              <a:rPr lang="en-GB" smtClean="0">
                <a:solidFill>
                  <a:schemeClr val="tx2"/>
                </a:solidFill>
              </a:rPr>
              <a:t>5 December 2013</a:t>
            </a:r>
            <a:br>
              <a:rPr lang="en-GB" smtClean="0">
                <a:solidFill>
                  <a:schemeClr val="tx2"/>
                </a:solidFill>
              </a:rPr>
            </a:br>
            <a:r>
              <a:rPr lang="en-GB" smtClean="0">
                <a:solidFill>
                  <a:schemeClr val="tx2"/>
                </a:solidFill>
              </a:rPr>
              <a:t>Pictures</a:t>
            </a:r>
            <a:br>
              <a:rPr lang="en-GB" smtClean="0">
                <a:solidFill>
                  <a:schemeClr val="tx2"/>
                </a:solidFill>
              </a:rPr>
            </a:br>
            <a:endParaRPr lang="en-GB" smtClean="0">
              <a:solidFill>
                <a:schemeClr val="tx2"/>
              </a:solidFill>
            </a:endParaRPr>
          </a:p>
        </p:txBody>
      </p:sp>
      <p:sp>
        <p:nvSpPr>
          <p:cNvPr id="106499" name="Date Placeholder 7"/>
          <p:cNvSpPr>
            <a:spLocks noGrp="1"/>
          </p:cNvSpPr>
          <p:nvPr>
            <p:ph type="dt" sz="quarter" idx="18"/>
          </p:nvPr>
        </p:nvSpPr>
        <p:spPr bwMode="auto">
          <a:xfrm>
            <a:off x="533400" y="6324600"/>
            <a:ext cx="52578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b"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l" fontAlgn="base">
              <a:spcBef>
                <a:spcPct val="0"/>
              </a:spcBef>
              <a:spcAft>
                <a:spcPct val="0"/>
              </a:spcAft>
            </a:pPr>
            <a:fld id="{766F6BA1-0525-4E2B-AAE5-9A4A03462DA8}" type="datetime1">
              <a:rPr lang="fr-FR" smtClean="0"/>
              <a:t>20/01/2015</a:t>
            </a:fld>
            <a:endParaRPr lang="en-GB" smtClean="0"/>
          </a:p>
        </p:txBody>
      </p:sp>
      <p:sp>
        <p:nvSpPr>
          <p:cNvPr id="106500" name="Footer Placeholder 8"/>
          <p:cNvSpPr>
            <a:spLocks noGrp="1"/>
          </p:cNvSpPr>
          <p:nvPr>
            <p:ph type="ftr" sz="quarter" idx="16"/>
          </p:nvPr>
        </p:nvSpPr>
        <p:spPr bwMode="auto">
          <a:xfrm>
            <a:off x="7086600" y="6477000"/>
            <a:ext cx="1527175"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compatLnSpc="1">
            <a:prstTxWarp prst="textNoShape">
              <a:avLst/>
            </a:prstTxWarp>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fontAlgn="base">
              <a:spcBef>
                <a:spcPct val="0"/>
              </a:spcBef>
              <a:spcAft>
                <a:spcPct val="0"/>
              </a:spcAft>
            </a:pPr>
            <a:endParaRPr lang="en-GB" smtClean="0"/>
          </a:p>
        </p:txBody>
      </p:sp>
      <p:pic>
        <p:nvPicPr>
          <p:cNvPr id="1065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8463" y="1738313"/>
            <a:ext cx="4321175" cy="285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5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75" y="3417888"/>
            <a:ext cx="4276725" cy="2830512"/>
          </a:xfrm>
          <a:prstGeom prst="rect">
            <a:avLst/>
          </a:prstGeom>
          <a:noFill/>
          <a:ln w="571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6503"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66838" y="1209675"/>
            <a:ext cx="1295400" cy="195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7"/>
          </p:nvPr>
        </p:nvSpPr>
        <p:spPr/>
        <p:txBody>
          <a:bodyPr/>
          <a:lstStyle/>
          <a:p>
            <a:fld id="{8D6A5A51-C885-4F41-91D0-EF3E6DF46C73}" type="slidenum">
              <a:rPr lang="en-GB" altLang="en-US" smtClean="0"/>
              <a:pPr/>
              <a:t>39</a:t>
            </a:fld>
            <a:endParaRPr lang="en-GB" altLang="en-US"/>
          </a:p>
        </p:txBody>
      </p:sp>
    </p:spTree>
    <p:extLst>
      <p:ext uri="{BB962C8B-B14F-4D97-AF65-F5344CB8AC3E}">
        <p14:creationId xmlns:p14="http://schemas.microsoft.com/office/powerpoint/2010/main" val="1230673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solidFill>
                  <a:schemeClr val="bg1">
                    <a:lumMod val="50000"/>
                  </a:schemeClr>
                </a:solidFill>
              </a:rPr>
              <a:t>The </a:t>
            </a:r>
            <a:r>
              <a:rPr lang="en-GB" dirty="0">
                <a:solidFill>
                  <a:schemeClr val="bg1">
                    <a:lumMod val="50000"/>
                  </a:schemeClr>
                </a:solidFill>
              </a:rPr>
              <a:t>importance of networks</a:t>
            </a:r>
            <a:r>
              <a:rPr lang="en-GB" dirty="0"/>
              <a:t/>
            </a:r>
            <a:br>
              <a:rPr lang="en-GB" dirty="0"/>
            </a:br>
            <a:endParaRPr lang="fr-BE" dirty="0"/>
          </a:p>
        </p:txBody>
      </p:sp>
      <p:sp>
        <p:nvSpPr>
          <p:cNvPr id="3" name="Content Placeholder 2"/>
          <p:cNvSpPr>
            <a:spLocks noGrp="1"/>
          </p:cNvSpPr>
          <p:nvPr>
            <p:ph sz="quarter" idx="15"/>
          </p:nvPr>
        </p:nvSpPr>
        <p:spPr/>
        <p:txBody>
          <a:bodyPr/>
          <a:lstStyle/>
          <a:p>
            <a:pPr lvl="1">
              <a:buFont typeface="Wingdings" pitchFamily="2" charset="2"/>
              <a:buChar char="v"/>
            </a:pPr>
            <a:r>
              <a:rPr lang="en-GB" dirty="0" smtClean="0"/>
              <a:t>  </a:t>
            </a:r>
            <a:r>
              <a:rPr lang="en-GB" sz="2800" dirty="0" smtClean="0"/>
              <a:t>Professional </a:t>
            </a:r>
            <a:r>
              <a:rPr lang="en-GB" sz="2800" dirty="0"/>
              <a:t>networks </a:t>
            </a:r>
            <a:r>
              <a:rPr lang="en-GB" sz="2800" dirty="0" smtClean="0"/>
              <a:t>(insurance/others)</a:t>
            </a:r>
          </a:p>
          <a:p>
            <a:pPr lvl="1">
              <a:buFont typeface="Wingdings" pitchFamily="2" charset="2"/>
              <a:buChar char="v"/>
            </a:pPr>
            <a:r>
              <a:rPr lang="en-GB" sz="2800" dirty="0"/>
              <a:t> </a:t>
            </a:r>
            <a:r>
              <a:rPr lang="en-GB" sz="2800" dirty="0" smtClean="0"/>
              <a:t> Women </a:t>
            </a:r>
            <a:r>
              <a:rPr lang="en-GB" sz="2800" dirty="0"/>
              <a:t>vs. mixed networks</a:t>
            </a:r>
          </a:p>
          <a:p>
            <a:pPr lvl="1">
              <a:buFont typeface="Wingdings" pitchFamily="2" charset="2"/>
              <a:buChar char="v"/>
            </a:pPr>
            <a:r>
              <a:rPr lang="en-GB" sz="2800" dirty="0" smtClean="0"/>
              <a:t>  Women </a:t>
            </a:r>
            <a:r>
              <a:rPr lang="en-GB" sz="2800" dirty="0"/>
              <a:t>on Board (Belgium) </a:t>
            </a:r>
            <a:endParaRPr lang="en-GB" sz="2800" dirty="0" smtClean="0"/>
          </a:p>
          <a:p>
            <a:pPr lvl="1">
              <a:buFont typeface="Wingdings" pitchFamily="2" charset="2"/>
              <a:buChar char="v"/>
            </a:pPr>
            <a:r>
              <a:rPr lang="en-GB" sz="2800" dirty="0" smtClean="0"/>
              <a:t>  European </a:t>
            </a:r>
            <a:r>
              <a:rPr lang="en-GB" sz="2800" dirty="0"/>
              <a:t>Women on Boards</a:t>
            </a:r>
            <a:endParaRPr lang="en-US" sz="2800" b="1" dirty="0">
              <a:solidFill>
                <a:schemeClr val="bg1">
                  <a:lumMod val="50000"/>
                </a:schemeClr>
              </a:solidFill>
            </a:endParaRPr>
          </a:p>
          <a:p>
            <a:endParaRPr lang="fr-BE" dirty="0"/>
          </a:p>
        </p:txBody>
      </p:sp>
      <p:sp>
        <p:nvSpPr>
          <p:cNvPr id="4" name="Footer Placeholder 3"/>
          <p:cNvSpPr>
            <a:spLocks noGrp="1"/>
          </p:cNvSpPr>
          <p:nvPr>
            <p:ph type="ftr" sz="quarter" idx="16"/>
          </p:nvPr>
        </p:nvSpPr>
        <p:spPr/>
        <p:txBody>
          <a:bodyPr/>
          <a:lstStyle/>
          <a:p>
            <a:pPr>
              <a:defRPr/>
            </a:pPr>
            <a:endParaRPr lang="en-GB" dirty="0"/>
          </a:p>
        </p:txBody>
      </p:sp>
      <p:sp>
        <p:nvSpPr>
          <p:cNvPr id="5" name="Slide Number Placeholder 4"/>
          <p:cNvSpPr>
            <a:spLocks noGrp="1"/>
          </p:cNvSpPr>
          <p:nvPr>
            <p:ph type="sldNum" sz="quarter" idx="17"/>
          </p:nvPr>
        </p:nvSpPr>
        <p:spPr/>
        <p:txBody>
          <a:bodyPr/>
          <a:lstStyle/>
          <a:p>
            <a:fld id="{8D6A5A51-C885-4F41-91D0-EF3E6DF46C73}" type="slidenum">
              <a:rPr lang="en-GB" altLang="en-US" smtClean="0"/>
              <a:pPr/>
              <a:t>4</a:t>
            </a:fld>
            <a:endParaRPr lang="en-GB" altLang="en-US"/>
          </a:p>
        </p:txBody>
      </p:sp>
      <p:sp>
        <p:nvSpPr>
          <p:cNvPr id="6" name="Date Placeholder 5"/>
          <p:cNvSpPr>
            <a:spLocks noGrp="1"/>
          </p:cNvSpPr>
          <p:nvPr>
            <p:ph type="dt" sz="half" idx="18"/>
          </p:nvPr>
        </p:nvSpPr>
        <p:spPr/>
        <p:txBody>
          <a:bodyPr/>
          <a:lstStyle/>
          <a:p>
            <a:pPr>
              <a:defRPr/>
            </a:pPr>
            <a:fld id="{446DCAE2-0A50-4C40-9607-FE9572838258}" type="datetime1">
              <a:rPr lang="fr-FR" smtClean="0"/>
              <a:t>20/01/2015</a:t>
            </a:fld>
            <a:endParaRPr lang="en-GB" dirty="0"/>
          </a:p>
        </p:txBody>
      </p:sp>
    </p:spTree>
    <p:extLst>
      <p:ext uri="{BB962C8B-B14F-4D97-AF65-F5344CB8AC3E}">
        <p14:creationId xmlns:p14="http://schemas.microsoft.com/office/powerpoint/2010/main" val="38308108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323850" y="190500"/>
            <a:ext cx="8820150" cy="5118100"/>
          </a:xfrm>
          <a:ln>
            <a:prstDash val="sysDash"/>
          </a:ln>
        </p:spPr>
        <p:txBody>
          <a:bodyPr>
            <a:normAutofit fontScale="85000" lnSpcReduction="20000"/>
          </a:bodyPr>
          <a:lstStyle/>
          <a:p>
            <a:pPr>
              <a:buFont typeface="Wingdings" panose="05000000000000000000" pitchFamily="2" charset="2"/>
              <a:buChar char="§"/>
              <a:defRPr/>
            </a:pPr>
            <a:endParaRPr lang="en-US" sz="1800" dirty="0" smtClean="0">
              <a:solidFill>
                <a:schemeClr val="tx2"/>
              </a:solidFill>
            </a:endParaRPr>
          </a:p>
          <a:p>
            <a:pPr marL="0" indent="0">
              <a:buFont typeface="Arial" pitchFamily="34" charset="0"/>
              <a:buNone/>
              <a:defRPr/>
            </a:pPr>
            <a:endParaRPr lang="fr-BE" sz="2400" dirty="0" smtClean="0">
              <a:solidFill>
                <a:schemeClr val="tx2"/>
              </a:solidFill>
            </a:endParaRPr>
          </a:p>
          <a:p>
            <a:pPr marL="0" indent="0">
              <a:buFont typeface="Arial" pitchFamily="34" charset="0"/>
              <a:buNone/>
              <a:defRPr/>
            </a:pPr>
            <a:endParaRPr lang="fr-BE" sz="2400" dirty="0" smtClean="0">
              <a:solidFill>
                <a:schemeClr val="tx2"/>
              </a:solidFill>
            </a:endParaRPr>
          </a:p>
          <a:p>
            <a:pPr marL="0" indent="0" algn="ctr">
              <a:buFont typeface="Arial" pitchFamily="34" charset="0"/>
              <a:buNone/>
              <a:defRPr/>
            </a:pPr>
            <a:r>
              <a:rPr lang="fr-BE" sz="2400" b="1" dirty="0" smtClean="0">
                <a:solidFill>
                  <a:schemeClr val="accent2">
                    <a:lumMod val="75000"/>
                  </a:schemeClr>
                </a:solidFill>
              </a:rPr>
              <a:t> </a:t>
            </a:r>
            <a:endParaRPr lang="fr-BE" sz="2400" b="1" dirty="0" smtClean="0">
              <a:solidFill>
                <a:schemeClr val="accent2">
                  <a:lumMod val="75000"/>
                </a:schemeClr>
              </a:solidFill>
            </a:endParaRPr>
          </a:p>
          <a:p>
            <a:pPr marL="0" indent="0" algn="ctr">
              <a:buFont typeface="Arial" pitchFamily="34" charset="0"/>
              <a:buNone/>
              <a:defRPr/>
            </a:pPr>
            <a:endParaRPr lang="fr-BE" sz="2400" b="1" dirty="0">
              <a:solidFill>
                <a:schemeClr val="accent2">
                  <a:lumMod val="75000"/>
                </a:schemeClr>
              </a:solidFill>
            </a:endParaRPr>
          </a:p>
          <a:p>
            <a:pPr marL="0" indent="0" algn="ctr">
              <a:buFont typeface="Arial" pitchFamily="34" charset="0"/>
              <a:buNone/>
              <a:defRPr/>
            </a:pPr>
            <a:endParaRPr lang="fr-BE" sz="2400" b="1" dirty="0" smtClean="0">
              <a:solidFill>
                <a:schemeClr val="accent2">
                  <a:lumMod val="75000"/>
                </a:schemeClr>
              </a:solidFill>
            </a:endParaRPr>
          </a:p>
          <a:p>
            <a:pPr marL="0" indent="0" algn="ctr">
              <a:buFont typeface="Arial" pitchFamily="34" charset="0"/>
              <a:buNone/>
              <a:defRPr/>
            </a:pPr>
            <a:r>
              <a:rPr lang="fr-BE" sz="2400" dirty="0" smtClean="0">
                <a:solidFill>
                  <a:schemeClr val="accent2">
                    <a:lumMod val="75000"/>
                  </a:schemeClr>
                </a:solidFill>
              </a:rPr>
              <a:t>5 </a:t>
            </a:r>
            <a:r>
              <a:rPr lang="fr-BE" sz="2400" dirty="0" smtClean="0">
                <a:solidFill>
                  <a:schemeClr val="accent2">
                    <a:lumMod val="75000"/>
                  </a:schemeClr>
                </a:solidFill>
              </a:rPr>
              <a:t>MARCH 2015 </a:t>
            </a:r>
          </a:p>
          <a:p>
            <a:pPr marL="0" indent="0" algn="ctr">
              <a:buFont typeface="Arial" pitchFamily="34" charset="0"/>
              <a:buNone/>
              <a:defRPr/>
            </a:pPr>
            <a:r>
              <a:rPr lang="fr-BE" sz="2400" dirty="0" smtClean="0">
                <a:solidFill>
                  <a:schemeClr val="accent2">
                    <a:lumMod val="75000"/>
                  </a:schemeClr>
                </a:solidFill>
              </a:rPr>
              <a:t>AT </a:t>
            </a:r>
            <a:r>
              <a:rPr lang="fr-BE" sz="2400" dirty="0">
                <a:solidFill>
                  <a:schemeClr val="accent2">
                    <a:lumMod val="75000"/>
                  </a:schemeClr>
                </a:solidFill>
              </a:rPr>
              <a:t>6PM </a:t>
            </a:r>
            <a:endParaRPr lang="fr-BE" sz="2400" dirty="0" smtClean="0">
              <a:solidFill>
                <a:schemeClr val="accent2">
                  <a:lumMod val="75000"/>
                </a:schemeClr>
              </a:solidFill>
            </a:endParaRPr>
          </a:p>
          <a:p>
            <a:pPr marL="0" indent="0" algn="ctr">
              <a:buFont typeface="Arial" pitchFamily="34" charset="0"/>
              <a:buNone/>
              <a:defRPr/>
            </a:pPr>
            <a:r>
              <a:rPr lang="fr-BE" sz="2400" dirty="0" smtClean="0">
                <a:solidFill>
                  <a:schemeClr val="tx2"/>
                </a:solidFill>
              </a:rPr>
              <a:t>WOMEN </a:t>
            </a:r>
            <a:r>
              <a:rPr lang="fr-BE" sz="2400" dirty="0" smtClean="0">
                <a:solidFill>
                  <a:schemeClr val="tx2"/>
                </a:solidFill>
              </a:rPr>
              <a:t>ON BOARD AND EUROPEAN WOMEN ON BOARDS EVENT</a:t>
            </a:r>
          </a:p>
          <a:p>
            <a:pPr marL="0" indent="0" algn="ctr">
              <a:buFont typeface="Arial" pitchFamily="34" charset="0"/>
              <a:buNone/>
              <a:defRPr/>
            </a:pPr>
            <a:r>
              <a:rPr lang="fr-BE" sz="2400" dirty="0">
                <a:solidFill>
                  <a:schemeClr val="accent2">
                    <a:lumMod val="75000"/>
                  </a:schemeClr>
                </a:solidFill>
              </a:rPr>
              <a:t>MICHELE SIOEN, CHAIRWOMEN OF FEB/VBO</a:t>
            </a:r>
            <a:endParaRPr lang="fr-BE" sz="2400" dirty="0">
              <a:solidFill>
                <a:schemeClr val="tx2"/>
              </a:solidFill>
            </a:endParaRPr>
          </a:p>
          <a:p>
            <a:pPr marL="0" indent="0" algn="ctr">
              <a:buFont typeface="Arial" pitchFamily="34" charset="0"/>
              <a:buNone/>
              <a:defRPr/>
            </a:pPr>
            <a:r>
              <a:rPr lang="fr-BE" sz="2400" dirty="0" smtClean="0">
                <a:solidFill>
                  <a:srgbClr val="00B0F0"/>
                </a:solidFill>
              </a:rPr>
              <a:t>MARIANNE THYSSEN, EUROPEAN COMMISSIONER </a:t>
            </a:r>
            <a:r>
              <a:rPr lang="en-GB" sz="2400" dirty="0" smtClean="0">
                <a:solidFill>
                  <a:srgbClr val="00B0F0"/>
                </a:solidFill>
              </a:rPr>
              <a:t>FOR </a:t>
            </a:r>
            <a:r>
              <a:rPr lang="en-US" sz="2400" dirty="0" smtClean="0">
                <a:solidFill>
                  <a:srgbClr val="00B0F0"/>
                </a:solidFill>
              </a:rPr>
              <a:t>EMPLOYMENT, SOCIAL AFFAIRS, SKILLS AND LABOUR MOBILITY</a:t>
            </a:r>
            <a:endParaRPr lang="fr-BE" sz="2400" dirty="0" smtClean="0">
              <a:solidFill>
                <a:srgbClr val="00B0F0"/>
              </a:solidFill>
            </a:endParaRPr>
          </a:p>
          <a:p>
            <a:pPr marL="0" indent="0" algn="ctr">
              <a:buFont typeface="Arial" pitchFamily="34" charset="0"/>
              <a:buNone/>
              <a:defRPr/>
            </a:pPr>
            <a:r>
              <a:rPr lang="fr-BE" sz="2400" dirty="0" smtClean="0">
                <a:solidFill>
                  <a:srgbClr val="002060"/>
                </a:solidFill>
              </a:rPr>
              <a:t>on </a:t>
            </a:r>
          </a:p>
          <a:p>
            <a:pPr marL="0" indent="0">
              <a:buFont typeface="Arial" pitchFamily="34" charset="0"/>
              <a:buNone/>
              <a:defRPr/>
            </a:pPr>
            <a:r>
              <a:rPr lang="en-GB" sz="2400" dirty="0" smtClean="0">
                <a:solidFill>
                  <a:srgbClr val="002060"/>
                </a:solidFill>
              </a:rPr>
              <a:t>         women’s </a:t>
            </a:r>
            <a:r>
              <a:rPr lang="en-GB" sz="2400" dirty="0">
                <a:solidFill>
                  <a:srgbClr val="002060"/>
                </a:solidFill>
              </a:rPr>
              <a:t>impact in the </a:t>
            </a:r>
            <a:r>
              <a:rPr lang="en-GB" sz="2400" dirty="0" smtClean="0">
                <a:solidFill>
                  <a:srgbClr val="002060"/>
                </a:solidFill>
              </a:rPr>
              <a:t>Belgian &amp; European </a:t>
            </a:r>
            <a:r>
              <a:rPr lang="en-GB" sz="2400" dirty="0">
                <a:solidFill>
                  <a:srgbClr val="002060"/>
                </a:solidFill>
              </a:rPr>
              <a:t>labour </a:t>
            </a:r>
            <a:r>
              <a:rPr lang="en-GB" sz="2400" dirty="0" smtClean="0">
                <a:solidFill>
                  <a:srgbClr val="002060"/>
                </a:solidFill>
              </a:rPr>
              <a:t>market</a:t>
            </a:r>
          </a:p>
          <a:p>
            <a:pPr marL="0" indent="0" algn="ctr">
              <a:buFont typeface="Arial" pitchFamily="34" charset="0"/>
              <a:buNone/>
              <a:defRPr/>
            </a:pPr>
            <a:r>
              <a:rPr lang="en-GB" sz="2400" dirty="0" smtClean="0">
                <a:solidFill>
                  <a:srgbClr val="002060"/>
                </a:solidFill>
              </a:rPr>
              <a:t>(in particular, women at the top)</a:t>
            </a:r>
          </a:p>
          <a:p>
            <a:pPr marL="0" indent="0" algn="ctr">
              <a:buFont typeface="Arial" pitchFamily="34" charset="0"/>
              <a:buNone/>
              <a:defRPr/>
            </a:pPr>
            <a:r>
              <a:rPr lang="en-GB" sz="1600" i="1" dirty="0" smtClean="0">
                <a:solidFill>
                  <a:srgbClr val="002060"/>
                </a:solidFill>
              </a:rPr>
              <a:t>-exact title still to be confirmed-</a:t>
            </a:r>
            <a:endParaRPr lang="fr-BE" sz="1600" dirty="0" smtClean="0">
              <a:solidFill>
                <a:srgbClr val="002060"/>
              </a:solidFill>
            </a:endParaRPr>
          </a:p>
        </p:txBody>
      </p:sp>
      <p:sp>
        <p:nvSpPr>
          <p:cNvPr id="119811" name="Title 1"/>
          <p:cNvSpPr>
            <a:spLocks noGrp="1"/>
          </p:cNvSpPr>
          <p:nvPr>
            <p:ph type="title" idx="4294967295"/>
          </p:nvPr>
        </p:nvSpPr>
        <p:spPr>
          <a:xfrm>
            <a:off x="323850" y="609600"/>
            <a:ext cx="8091488" cy="863600"/>
          </a:xfrm>
        </p:spPr>
        <p:txBody>
          <a:bodyPr>
            <a:normAutofit fontScale="90000"/>
          </a:bodyPr>
          <a:lstStyle/>
          <a:p>
            <a:pPr algn="l"/>
            <a:r>
              <a:rPr lang="fr-BE" sz="3200" b="1" i="1" dirty="0" smtClean="0">
                <a:solidFill>
                  <a:srgbClr val="00B0F0"/>
                </a:solidFill>
              </a:rPr>
              <a:t/>
            </a:r>
            <a:br>
              <a:rPr lang="fr-BE" sz="3200" b="1" i="1" dirty="0" smtClean="0">
                <a:solidFill>
                  <a:srgbClr val="00B0F0"/>
                </a:solidFill>
              </a:rPr>
            </a:br>
            <a:r>
              <a:rPr lang="fr-BE" sz="3200" b="1" i="1" dirty="0">
                <a:solidFill>
                  <a:srgbClr val="00B0F0"/>
                </a:solidFill>
              </a:rPr>
              <a:t/>
            </a:r>
            <a:br>
              <a:rPr lang="fr-BE" sz="3200" b="1" i="1" dirty="0">
                <a:solidFill>
                  <a:srgbClr val="00B0F0"/>
                </a:solidFill>
              </a:rPr>
            </a:br>
            <a:r>
              <a:rPr lang="fr-BE" sz="3200" b="1" i="1" dirty="0" smtClean="0">
                <a:solidFill>
                  <a:srgbClr val="00B0F0"/>
                </a:solidFill>
              </a:rPr>
              <a:t>SAVE </a:t>
            </a:r>
            <a:r>
              <a:rPr lang="fr-BE" sz="3200" b="1" i="1" dirty="0" smtClean="0">
                <a:solidFill>
                  <a:srgbClr val="00B0F0"/>
                </a:solidFill>
              </a:rPr>
              <a:t>THE DATE! </a:t>
            </a:r>
            <a:r>
              <a:rPr lang="fr-BE" sz="2400" b="1" dirty="0" smtClean="0">
                <a:solidFill>
                  <a:srgbClr val="00B0F0"/>
                </a:solidFill>
              </a:rPr>
              <a:t/>
            </a:r>
            <a:br>
              <a:rPr lang="fr-BE" sz="2400" b="1" dirty="0" smtClean="0">
                <a:solidFill>
                  <a:srgbClr val="00B0F0"/>
                </a:solidFill>
              </a:rPr>
            </a:br>
            <a:endParaRPr lang="en-GB" altLang="en-US" sz="2400" b="1" dirty="0" smtClean="0">
              <a:solidFill>
                <a:schemeClr val="tx2"/>
              </a:solidFill>
            </a:endParaRPr>
          </a:p>
        </p:txBody>
      </p:sp>
      <p:sp>
        <p:nvSpPr>
          <p:cNvPr id="119812" name="Slide Number Placeholder 6"/>
          <p:cNvSpPr txBox="1">
            <a:spLocks noGrp="1"/>
          </p:cNvSpPr>
          <p:nvPr/>
        </p:nvSpPr>
        <p:spPr bwMode="auto">
          <a:xfrm>
            <a:off x="7086600" y="6477000"/>
            <a:ext cx="15271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algn="r" eaLnBrk="1" hangingPunct="1"/>
            <a:fld id="{9E87E121-99FE-4FCC-9638-B19A96A8B2D5}" type="slidenum">
              <a:rPr lang="en-GB" altLang="en-US" sz="1000">
                <a:latin typeface="Arial" pitchFamily="34" charset="0"/>
              </a:rPr>
              <a:pPr algn="r" eaLnBrk="1" hangingPunct="1"/>
              <a:t>40</a:t>
            </a:fld>
            <a:endParaRPr lang="en-GB" altLang="en-US" sz="1000">
              <a:latin typeface="Arial" pitchFamily="34" charset="0"/>
            </a:endParaRPr>
          </a:p>
        </p:txBody>
      </p:sp>
      <p:pic>
        <p:nvPicPr>
          <p:cNvPr id="119813" name="Picture 3" descr="G:\_CORPORATE\Events\FY12\Seminars and webinars\WOMEN ON BOARD - 12 JUNE 2012\Logo\Logo Women.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4738" y="417513"/>
            <a:ext cx="1189037"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4" name="Rectangle 1"/>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fr-FR" altLang="en-US"/>
          </a:p>
        </p:txBody>
      </p:sp>
      <p:pic>
        <p:nvPicPr>
          <p:cNvPr id="11981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5663" y="190500"/>
            <a:ext cx="1489075"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8"/>
          </p:nvPr>
        </p:nvSpPr>
        <p:spPr/>
        <p:txBody>
          <a:bodyPr/>
          <a:lstStyle/>
          <a:p>
            <a:pPr>
              <a:defRPr/>
            </a:pPr>
            <a:fld id="{46A0F2A3-ECAE-40F9-9D0F-88317F399570}" type="datetime1">
              <a:rPr lang="fr-FR" smtClean="0"/>
              <a:t>20/01/2015</a:t>
            </a:fld>
            <a:endParaRPr lang="en-GB" dirty="0"/>
          </a:p>
        </p:txBody>
      </p:sp>
      <p:sp>
        <p:nvSpPr>
          <p:cNvPr id="4" name="Footer Placeholder 3"/>
          <p:cNvSpPr>
            <a:spLocks noGrp="1"/>
          </p:cNvSpPr>
          <p:nvPr>
            <p:ph type="ftr" sz="quarter" idx="16"/>
          </p:nvPr>
        </p:nvSpPr>
        <p:spPr/>
        <p:txBody>
          <a:bodyPr/>
          <a:lstStyle/>
          <a:p>
            <a:pPr>
              <a:defRPr/>
            </a:pPr>
            <a:endParaRPr lang="en-GB"/>
          </a:p>
        </p:txBody>
      </p:sp>
      <p:sp>
        <p:nvSpPr>
          <p:cNvPr id="5" name="Slide Number Placeholder 4"/>
          <p:cNvSpPr>
            <a:spLocks noGrp="1"/>
          </p:cNvSpPr>
          <p:nvPr>
            <p:ph type="sldNum" sz="quarter" idx="17"/>
          </p:nvPr>
        </p:nvSpPr>
        <p:spPr/>
        <p:txBody>
          <a:bodyPr/>
          <a:lstStyle/>
          <a:p>
            <a:fld id="{8D6A5A51-C885-4F41-91D0-EF3E6DF46C73}" type="slidenum">
              <a:rPr lang="en-GB" altLang="en-US" smtClean="0"/>
              <a:pPr/>
              <a:t>40</a:t>
            </a:fld>
            <a:endParaRPr lang="en-GB" altLang="en-US"/>
          </a:p>
        </p:txBody>
      </p:sp>
    </p:spTree>
    <p:extLst>
      <p:ext uri="{BB962C8B-B14F-4D97-AF65-F5344CB8AC3E}">
        <p14:creationId xmlns:p14="http://schemas.microsoft.com/office/powerpoint/2010/main" val="763236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err="1" smtClean="0">
                <a:solidFill>
                  <a:schemeClr val="bg1">
                    <a:lumMod val="50000"/>
                  </a:schemeClr>
                </a:solidFill>
              </a:rPr>
              <a:t>When</a:t>
            </a:r>
            <a:r>
              <a:rPr lang="fr-BE" b="1" dirty="0" smtClean="0">
                <a:solidFill>
                  <a:schemeClr val="bg1">
                    <a:lumMod val="50000"/>
                  </a:schemeClr>
                </a:solidFill>
              </a:rPr>
              <a:t> </a:t>
            </a:r>
            <a:r>
              <a:rPr lang="fr-BE" b="1" dirty="0" err="1" smtClean="0">
                <a:solidFill>
                  <a:schemeClr val="bg1">
                    <a:lumMod val="50000"/>
                  </a:schemeClr>
                </a:solidFill>
              </a:rPr>
              <a:t>hitting</a:t>
            </a:r>
            <a:r>
              <a:rPr lang="fr-BE" b="1" dirty="0" smtClean="0">
                <a:solidFill>
                  <a:schemeClr val="bg1">
                    <a:lumMod val="50000"/>
                  </a:schemeClr>
                </a:solidFill>
              </a:rPr>
              <a:t> the </a:t>
            </a:r>
            <a:r>
              <a:rPr lang="fr-BE" b="1" dirty="0" err="1" smtClean="0">
                <a:solidFill>
                  <a:schemeClr val="bg1">
                    <a:lumMod val="50000"/>
                  </a:schemeClr>
                </a:solidFill>
              </a:rPr>
              <a:t>ground</a:t>
            </a:r>
            <a:endParaRPr lang="fr-BE" b="1" dirty="0">
              <a:solidFill>
                <a:schemeClr val="bg1">
                  <a:lumMod val="50000"/>
                </a:schemeClr>
              </a:solidFill>
            </a:endParaRPr>
          </a:p>
        </p:txBody>
      </p:sp>
      <p:sp>
        <p:nvSpPr>
          <p:cNvPr id="3" name="Content Placeholder 2"/>
          <p:cNvSpPr>
            <a:spLocks noGrp="1"/>
          </p:cNvSpPr>
          <p:nvPr>
            <p:ph sz="quarter" idx="15"/>
          </p:nvPr>
        </p:nvSpPr>
        <p:spPr/>
        <p:txBody>
          <a:bodyPr/>
          <a:lstStyle/>
          <a:p>
            <a:r>
              <a:rPr lang="fr-BE" dirty="0"/>
              <a:t>A </a:t>
            </a:r>
            <a:r>
              <a:rPr lang="fr-BE" dirty="0" err="1"/>
              <a:t>career</a:t>
            </a:r>
            <a:r>
              <a:rPr lang="fr-BE" dirty="0"/>
              <a:t> </a:t>
            </a:r>
            <a:r>
              <a:rPr lang="fr-BE" dirty="0" err="1"/>
              <a:t>is</a:t>
            </a:r>
            <a:r>
              <a:rPr lang="fr-BE" dirty="0"/>
              <a:t> not </a:t>
            </a:r>
            <a:r>
              <a:rPr lang="fr-BE" dirty="0" err="1" smtClean="0"/>
              <a:t>necessarily</a:t>
            </a:r>
            <a:r>
              <a:rPr lang="fr-BE" dirty="0" smtClean="0"/>
              <a:t> a straight road </a:t>
            </a:r>
          </a:p>
          <a:p>
            <a:r>
              <a:rPr lang="fr-BE" dirty="0" smtClean="0"/>
              <a:t>Have </a:t>
            </a:r>
            <a:r>
              <a:rPr lang="fr-BE" dirty="0" err="1" smtClean="0"/>
              <a:t>faith</a:t>
            </a:r>
            <a:endParaRPr lang="fr-BE" dirty="0" smtClean="0"/>
          </a:p>
          <a:p>
            <a:r>
              <a:rPr lang="fr-BE" dirty="0" smtClean="0"/>
              <a:t>Have fun</a:t>
            </a:r>
          </a:p>
          <a:p>
            <a:r>
              <a:rPr lang="fr-BE" dirty="0" err="1" smtClean="0"/>
              <a:t>Resilience</a:t>
            </a:r>
            <a:r>
              <a:rPr lang="fr-BE" dirty="0" smtClean="0"/>
              <a:t> </a:t>
            </a:r>
          </a:p>
          <a:p>
            <a:r>
              <a:rPr lang="fr-BE" dirty="0" err="1" smtClean="0"/>
              <a:t>Can-do</a:t>
            </a:r>
            <a:r>
              <a:rPr lang="fr-BE" dirty="0" smtClean="0"/>
              <a:t> attitude</a:t>
            </a:r>
          </a:p>
          <a:p>
            <a:r>
              <a:rPr lang="fr-BE" dirty="0" err="1" smtClean="0"/>
              <a:t>Humility</a:t>
            </a:r>
            <a:endParaRPr lang="fr-BE" dirty="0" smtClean="0"/>
          </a:p>
          <a:p>
            <a:r>
              <a:rPr lang="fr-BE" dirty="0" err="1" smtClean="0"/>
              <a:t>Continuous</a:t>
            </a:r>
            <a:r>
              <a:rPr lang="fr-BE" dirty="0" smtClean="0"/>
              <a:t> </a:t>
            </a:r>
            <a:r>
              <a:rPr lang="fr-BE" dirty="0" err="1" smtClean="0"/>
              <a:t>learning</a:t>
            </a:r>
            <a:endParaRPr lang="fr-BE" dirty="0" smtClean="0"/>
          </a:p>
        </p:txBody>
      </p:sp>
      <p:sp>
        <p:nvSpPr>
          <p:cNvPr id="4" name="Footer Placeholder 3"/>
          <p:cNvSpPr>
            <a:spLocks noGrp="1"/>
          </p:cNvSpPr>
          <p:nvPr>
            <p:ph type="ftr" sz="quarter" idx="16"/>
          </p:nvPr>
        </p:nvSpPr>
        <p:spPr/>
        <p:txBody>
          <a:bodyPr/>
          <a:lstStyle/>
          <a:p>
            <a:pPr>
              <a:defRPr/>
            </a:pPr>
            <a:endParaRPr lang="en-GB"/>
          </a:p>
        </p:txBody>
      </p:sp>
      <p:sp>
        <p:nvSpPr>
          <p:cNvPr id="5" name="Slide Number Placeholder 4"/>
          <p:cNvSpPr>
            <a:spLocks noGrp="1"/>
          </p:cNvSpPr>
          <p:nvPr>
            <p:ph type="sldNum" sz="quarter" idx="17"/>
          </p:nvPr>
        </p:nvSpPr>
        <p:spPr/>
        <p:txBody>
          <a:bodyPr/>
          <a:lstStyle/>
          <a:p>
            <a:fld id="{8D6A5A51-C885-4F41-91D0-EF3E6DF46C73}" type="slidenum">
              <a:rPr lang="en-GB" altLang="en-US" smtClean="0"/>
              <a:pPr/>
              <a:t>5</a:t>
            </a:fld>
            <a:endParaRPr lang="en-GB" altLang="en-US"/>
          </a:p>
        </p:txBody>
      </p:sp>
      <p:sp>
        <p:nvSpPr>
          <p:cNvPr id="6" name="Date Placeholder 5"/>
          <p:cNvSpPr>
            <a:spLocks noGrp="1"/>
          </p:cNvSpPr>
          <p:nvPr>
            <p:ph type="dt" sz="half" idx="18"/>
          </p:nvPr>
        </p:nvSpPr>
        <p:spPr/>
        <p:txBody>
          <a:bodyPr/>
          <a:lstStyle/>
          <a:p>
            <a:pPr>
              <a:defRPr/>
            </a:pPr>
            <a:fld id="{8597C0D8-79FC-405D-8B6A-A4CF4DD92129}" type="datetime1">
              <a:rPr lang="fr-FR" smtClean="0"/>
              <a:t>20/01/2015</a:t>
            </a:fld>
            <a:endParaRPr lang="en-GB" dirty="0"/>
          </a:p>
        </p:txBody>
      </p:sp>
    </p:spTree>
    <p:extLst>
      <p:ext uri="{BB962C8B-B14F-4D97-AF65-F5344CB8AC3E}">
        <p14:creationId xmlns:p14="http://schemas.microsoft.com/office/powerpoint/2010/main" val="336158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dirty="0" err="1" smtClean="0">
                <a:solidFill>
                  <a:schemeClr val="bg1">
                    <a:lumMod val="50000"/>
                  </a:schemeClr>
                </a:solidFill>
              </a:rPr>
              <a:t>Inspiring</a:t>
            </a:r>
            <a:r>
              <a:rPr lang="fr-BE" b="1" dirty="0" smtClean="0">
                <a:solidFill>
                  <a:schemeClr val="bg1">
                    <a:lumMod val="50000"/>
                  </a:schemeClr>
                </a:solidFill>
              </a:rPr>
              <a:t> leaders</a:t>
            </a:r>
            <a:endParaRPr lang="fr-BE" b="1" dirty="0">
              <a:solidFill>
                <a:schemeClr val="bg1">
                  <a:lumMod val="50000"/>
                </a:schemeClr>
              </a:solidFill>
            </a:endParaRPr>
          </a:p>
        </p:txBody>
      </p:sp>
      <p:sp>
        <p:nvSpPr>
          <p:cNvPr id="3" name="Content Placeholder 2"/>
          <p:cNvSpPr>
            <a:spLocks noGrp="1"/>
          </p:cNvSpPr>
          <p:nvPr>
            <p:ph sz="quarter" idx="15"/>
          </p:nvPr>
        </p:nvSpPr>
        <p:spPr/>
        <p:txBody>
          <a:bodyPr/>
          <a:lstStyle/>
          <a:p>
            <a:r>
              <a:rPr lang="fr-BE" dirty="0" smtClean="0"/>
              <a:t>Look for</a:t>
            </a:r>
          </a:p>
          <a:p>
            <a:pPr lvl="1"/>
            <a:r>
              <a:rPr lang="fr-BE" dirty="0" err="1" smtClean="0"/>
              <a:t>Inspiring</a:t>
            </a:r>
            <a:r>
              <a:rPr lang="fr-BE" dirty="0" smtClean="0"/>
              <a:t> leaders</a:t>
            </a:r>
          </a:p>
          <a:p>
            <a:pPr lvl="1"/>
            <a:r>
              <a:rPr lang="fr-BE" dirty="0" smtClean="0"/>
              <a:t>Champions</a:t>
            </a:r>
          </a:p>
          <a:p>
            <a:pPr lvl="1"/>
            <a:r>
              <a:rPr lang="fr-BE" dirty="0" smtClean="0"/>
              <a:t>Mentors</a:t>
            </a:r>
          </a:p>
          <a:p>
            <a:endParaRPr lang="fr-BE" dirty="0" smtClean="0"/>
          </a:p>
          <a:p>
            <a:r>
              <a:rPr lang="fr-BE" dirty="0" err="1" smtClean="0"/>
              <a:t>Make</a:t>
            </a:r>
            <a:r>
              <a:rPr lang="fr-BE" dirty="0" smtClean="0"/>
              <a:t> </a:t>
            </a:r>
            <a:r>
              <a:rPr lang="fr-BE" dirty="0" err="1" smtClean="0"/>
              <a:t>your</a:t>
            </a:r>
            <a:r>
              <a:rPr lang="fr-BE" dirty="0" smtClean="0"/>
              <a:t> expectations </a:t>
            </a:r>
            <a:r>
              <a:rPr lang="fr-BE" dirty="0" err="1" smtClean="0"/>
              <a:t>known</a:t>
            </a:r>
            <a:r>
              <a:rPr lang="fr-BE" dirty="0" smtClean="0"/>
              <a:t>, as </a:t>
            </a:r>
            <a:r>
              <a:rPr lang="fr-BE" dirty="0" err="1" smtClean="0"/>
              <a:t>well</a:t>
            </a:r>
            <a:r>
              <a:rPr lang="fr-BE" dirty="0" smtClean="0"/>
              <a:t> as </a:t>
            </a:r>
            <a:r>
              <a:rPr lang="fr-BE" dirty="0" err="1" smtClean="0"/>
              <a:t>your</a:t>
            </a:r>
            <a:r>
              <a:rPr lang="fr-BE" dirty="0" smtClean="0"/>
              <a:t> </a:t>
            </a:r>
            <a:r>
              <a:rPr lang="fr-BE" dirty="0" err="1" smtClean="0"/>
              <a:t>readiness</a:t>
            </a:r>
            <a:r>
              <a:rPr lang="fr-BE" dirty="0" smtClean="0"/>
              <a:t> </a:t>
            </a:r>
          </a:p>
          <a:p>
            <a:endParaRPr lang="fr-BE" dirty="0" smtClean="0"/>
          </a:p>
          <a:p>
            <a:r>
              <a:rPr lang="fr-BE" dirty="0" smtClean="0"/>
              <a:t>Do not </a:t>
            </a:r>
            <a:r>
              <a:rPr lang="fr-BE" dirty="0" err="1" smtClean="0"/>
              <a:t>rely</a:t>
            </a:r>
            <a:r>
              <a:rPr lang="fr-BE" dirty="0" smtClean="0"/>
              <a:t> on performance </a:t>
            </a:r>
            <a:r>
              <a:rPr lang="fr-BE" dirty="0" err="1" smtClean="0"/>
              <a:t>only</a:t>
            </a:r>
            <a:endParaRPr lang="fr-BE" dirty="0" smtClean="0"/>
          </a:p>
          <a:p>
            <a:endParaRPr lang="fr-BE" dirty="0"/>
          </a:p>
        </p:txBody>
      </p:sp>
      <p:sp>
        <p:nvSpPr>
          <p:cNvPr id="4" name="Footer Placeholder 3"/>
          <p:cNvSpPr>
            <a:spLocks noGrp="1"/>
          </p:cNvSpPr>
          <p:nvPr>
            <p:ph type="ftr" sz="quarter" idx="16"/>
          </p:nvPr>
        </p:nvSpPr>
        <p:spPr/>
        <p:txBody>
          <a:bodyPr/>
          <a:lstStyle/>
          <a:p>
            <a:pPr>
              <a:defRPr/>
            </a:pPr>
            <a:endParaRPr lang="en-GB" dirty="0"/>
          </a:p>
        </p:txBody>
      </p:sp>
      <p:sp>
        <p:nvSpPr>
          <p:cNvPr id="5" name="Slide Number Placeholder 4"/>
          <p:cNvSpPr>
            <a:spLocks noGrp="1"/>
          </p:cNvSpPr>
          <p:nvPr>
            <p:ph type="sldNum" sz="quarter" idx="17"/>
          </p:nvPr>
        </p:nvSpPr>
        <p:spPr/>
        <p:txBody>
          <a:bodyPr/>
          <a:lstStyle/>
          <a:p>
            <a:fld id="{8D6A5A51-C885-4F41-91D0-EF3E6DF46C73}" type="slidenum">
              <a:rPr lang="en-GB" altLang="en-US" smtClean="0"/>
              <a:pPr/>
              <a:t>6</a:t>
            </a:fld>
            <a:endParaRPr lang="en-GB" altLang="en-US"/>
          </a:p>
        </p:txBody>
      </p:sp>
      <p:sp>
        <p:nvSpPr>
          <p:cNvPr id="6" name="Date Placeholder 5"/>
          <p:cNvSpPr>
            <a:spLocks noGrp="1"/>
          </p:cNvSpPr>
          <p:nvPr>
            <p:ph type="dt" sz="half" idx="18"/>
          </p:nvPr>
        </p:nvSpPr>
        <p:spPr/>
        <p:txBody>
          <a:bodyPr/>
          <a:lstStyle/>
          <a:p>
            <a:pPr>
              <a:defRPr/>
            </a:pPr>
            <a:fld id="{77E45E6E-C916-49FC-A8BB-1FAB4A52F177}" type="datetime1">
              <a:rPr lang="fr-FR" smtClean="0"/>
              <a:t>20/01/2015</a:t>
            </a:fld>
            <a:endParaRPr lang="en-GB" dirty="0"/>
          </a:p>
        </p:txBody>
      </p:sp>
    </p:spTree>
    <p:extLst>
      <p:ext uri="{BB962C8B-B14F-4D97-AF65-F5344CB8AC3E}">
        <p14:creationId xmlns:p14="http://schemas.microsoft.com/office/powerpoint/2010/main" val="583118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solidFill>
                  <a:schemeClr val="bg1">
                    <a:lumMod val="50000"/>
                  </a:schemeClr>
                </a:solidFill>
              </a:rPr>
              <a:t>The </a:t>
            </a:r>
            <a:r>
              <a:rPr lang="en-GB" dirty="0">
                <a:solidFill>
                  <a:schemeClr val="bg1">
                    <a:lumMod val="50000"/>
                  </a:schemeClr>
                </a:solidFill>
              </a:rPr>
              <a:t>importance of networks</a:t>
            </a:r>
            <a:r>
              <a:rPr lang="en-GB" dirty="0"/>
              <a:t/>
            </a:r>
            <a:br>
              <a:rPr lang="en-GB" dirty="0"/>
            </a:br>
            <a:endParaRPr lang="fr-BE" dirty="0"/>
          </a:p>
        </p:txBody>
      </p:sp>
      <p:sp>
        <p:nvSpPr>
          <p:cNvPr id="3" name="Content Placeholder 2"/>
          <p:cNvSpPr>
            <a:spLocks noGrp="1"/>
          </p:cNvSpPr>
          <p:nvPr>
            <p:ph sz="quarter" idx="15"/>
          </p:nvPr>
        </p:nvSpPr>
        <p:spPr/>
        <p:txBody>
          <a:bodyPr/>
          <a:lstStyle/>
          <a:p>
            <a:pPr lvl="1">
              <a:buFont typeface="Wingdings" pitchFamily="2" charset="2"/>
              <a:buChar char="v"/>
            </a:pPr>
            <a:r>
              <a:rPr lang="en-GB" dirty="0" smtClean="0"/>
              <a:t>  </a:t>
            </a:r>
            <a:r>
              <a:rPr lang="en-GB" sz="2800" dirty="0" smtClean="0"/>
              <a:t>Professional </a:t>
            </a:r>
            <a:r>
              <a:rPr lang="en-GB" sz="2800" dirty="0"/>
              <a:t>networks </a:t>
            </a:r>
            <a:r>
              <a:rPr lang="en-GB" sz="2800" dirty="0" smtClean="0"/>
              <a:t>(insurance/others)</a:t>
            </a:r>
          </a:p>
          <a:p>
            <a:pPr lvl="1">
              <a:buFont typeface="Wingdings" pitchFamily="2" charset="2"/>
              <a:buChar char="v"/>
            </a:pPr>
            <a:r>
              <a:rPr lang="en-GB" sz="2800" dirty="0"/>
              <a:t> </a:t>
            </a:r>
            <a:r>
              <a:rPr lang="en-GB" sz="2800" dirty="0" smtClean="0"/>
              <a:t> Women </a:t>
            </a:r>
            <a:r>
              <a:rPr lang="en-GB" sz="2800" dirty="0"/>
              <a:t>vs. mixed networks</a:t>
            </a:r>
          </a:p>
          <a:p>
            <a:pPr lvl="1">
              <a:buFont typeface="Wingdings" pitchFamily="2" charset="2"/>
              <a:buChar char="v"/>
            </a:pPr>
            <a:r>
              <a:rPr lang="en-GB" sz="2800" dirty="0" smtClean="0"/>
              <a:t>  Women </a:t>
            </a:r>
            <a:r>
              <a:rPr lang="en-GB" sz="2800" dirty="0"/>
              <a:t>on Board (Belgium) </a:t>
            </a:r>
            <a:endParaRPr lang="en-GB" sz="2800" dirty="0" smtClean="0"/>
          </a:p>
          <a:p>
            <a:pPr lvl="1">
              <a:buFont typeface="Wingdings" pitchFamily="2" charset="2"/>
              <a:buChar char="v"/>
            </a:pPr>
            <a:r>
              <a:rPr lang="en-GB" sz="2800" dirty="0" smtClean="0"/>
              <a:t>  European </a:t>
            </a:r>
            <a:r>
              <a:rPr lang="en-GB" sz="2800" dirty="0"/>
              <a:t>Women on Boards</a:t>
            </a:r>
            <a:endParaRPr lang="en-US" sz="2800" b="1" dirty="0">
              <a:solidFill>
                <a:schemeClr val="bg1">
                  <a:lumMod val="50000"/>
                </a:schemeClr>
              </a:solidFill>
            </a:endParaRPr>
          </a:p>
          <a:p>
            <a:endParaRPr lang="fr-BE" dirty="0"/>
          </a:p>
        </p:txBody>
      </p:sp>
      <p:sp>
        <p:nvSpPr>
          <p:cNvPr id="4" name="Footer Placeholder 3"/>
          <p:cNvSpPr>
            <a:spLocks noGrp="1"/>
          </p:cNvSpPr>
          <p:nvPr>
            <p:ph type="ftr" sz="quarter" idx="16"/>
          </p:nvPr>
        </p:nvSpPr>
        <p:spPr/>
        <p:txBody>
          <a:bodyPr/>
          <a:lstStyle/>
          <a:p>
            <a:pPr>
              <a:defRPr/>
            </a:pPr>
            <a:endParaRPr lang="en-GB" dirty="0"/>
          </a:p>
        </p:txBody>
      </p:sp>
      <p:sp>
        <p:nvSpPr>
          <p:cNvPr id="5" name="Slide Number Placeholder 4"/>
          <p:cNvSpPr>
            <a:spLocks noGrp="1"/>
          </p:cNvSpPr>
          <p:nvPr>
            <p:ph type="sldNum" sz="quarter" idx="17"/>
          </p:nvPr>
        </p:nvSpPr>
        <p:spPr/>
        <p:txBody>
          <a:bodyPr/>
          <a:lstStyle/>
          <a:p>
            <a:fld id="{8D6A5A51-C885-4F41-91D0-EF3E6DF46C73}" type="slidenum">
              <a:rPr lang="en-GB" altLang="en-US" smtClean="0"/>
              <a:pPr/>
              <a:t>7</a:t>
            </a:fld>
            <a:endParaRPr lang="en-GB" altLang="en-US"/>
          </a:p>
        </p:txBody>
      </p:sp>
      <p:sp>
        <p:nvSpPr>
          <p:cNvPr id="6" name="Date Placeholder 5"/>
          <p:cNvSpPr>
            <a:spLocks noGrp="1"/>
          </p:cNvSpPr>
          <p:nvPr>
            <p:ph type="dt" sz="half" idx="18"/>
          </p:nvPr>
        </p:nvSpPr>
        <p:spPr/>
        <p:txBody>
          <a:bodyPr/>
          <a:lstStyle/>
          <a:p>
            <a:pPr>
              <a:defRPr/>
            </a:pPr>
            <a:fld id="{A7073CA0-16E7-4AD9-8347-50BC67A4A207}" type="datetime1">
              <a:rPr lang="fr-FR" smtClean="0"/>
              <a:t>20/01/2015</a:t>
            </a:fld>
            <a:endParaRPr lang="en-GB" dirty="0"/>
          </a:p>
        </p:txBody>
      </p:sp>
    </p:spTree>
    <p:extLst>
      <p:ext uri="{BB962C8B-B14F-4D97-AF65-F5344CB8AC3E}">
        <p14:creationId xmlns:p14="http://schemas.microsoft.com/office/powerpoint/2010/main" val="3830810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A few </a:t>
            </a:r>
            <a:r>
              <a:rPr lang="fr-BE" dirty="0" err="1" smtClean="0"/>
              <a:t>other</a:t>
            </a:r>
            <a:r>
              <a:rPr lang="fr-BE" dirty="0" smtClean="0"/>
              <a:t> </a:t>
            </a:r>
            <a:r>
              <a:rPr lang="fr-BE" dirty="0" err="1" smtClean="0"/>
              <a:t>CEO’s</a:t>
            </a:r>
            <a:r>
              <a:rPr lang="fr-BE" dirty="0" smtClean="0"/>
              <a:t> in </a:t>
            </a:r>
            <a:r>
              <a:rPr lang="fr-BE" dirty="0" err="1" smtClean="0"/>
              <a:t>insurance</a:t>
            </a:r>
            <a:endParaRPr lang="fr-BE" dirty="0"/>
          </a:p>
        </p:txBody>
      </p:sp>
      <p:pic>
        <p:nvPicPr>
          <p:cNvPr id="7" name="Content Placeholder 6"/>
          <p:cNvPicPr>
            <a:picLocks noGrp="1" noChangeAspect="1"/>
          </p:cNvPicPr>
          <p:nvPr>
            <p:ph sz="quarter" idx="15"/>
          </p:nvPr>
        </p:nvPicPr>
        <p:blipFill>
          <a:blip r:embed="rId2">
            <a:extLst>
              <a:ext uri="{28A0092B-C50C-407E-A947-70E740481C1C}">
                <a14:useLocalDpi xmlns:a14="http://schemas.microsoft.com/office/drawing/2010/main" val="0"/>
              </a:ext>
            </a:extLst>
          </a:blip>
          <a:stretch>
            <a:fillRect/>
          </a:stretch>
        </p:blipFill>
        <p:spPr>
          <a:xfrm>
            <a:off x="1547664" y="1988840"/>
            <a:ext cx="1714500" cy="1554480"/>
          </a:xfrm>
        </p:spPr>
      </p:pic>
      <p:sp>
        <p:nvSpPr>
          <p:cNvPr id="4" name="Footer Placeholder 3"/>
          <p:cNvSpPr>
            <a:spLocks noGrp="1"/>
          </p:cNvSpPr>
          <p:nvPr>
            <p:ph type="ftr" sz="quarter" idx="16"/>
          </p:nvPr>
        </p:nvSpPr>
        <p:spPr/>
        <p:txBody>
          <a:bodyPr/>
          <a:lstStyle/>
          <a:p>
            <a:pPr>
              <a:defRPr/>
            </a:pPr>
            <a:endParaRPr lang="en-GB"/>
          </a:p>
        </p:txBody>
      </p:sp>
      <p:sp>
        <p:nvSpPr>
          <p:cNvPr id="5" name="Slide Number Placeholder 4"/>
          <p:cNvSpPr>
            <a:spLocks noGrp="1"/>
          </p:cNvSpPr>
          <p:nvPr>
            <p:ph type="sldNum" sz="quarter" idx="17"/>
          </p:nvPr>
        </p:nvSpPr>
        <p:spPr/>
        <p:txBody>
          <a:bodyPr/>
          <a:lstStyle/>
          <a:p>
            <a:fld id="{8D6A5A51-C885-4F41-91D0-EF3E6DF46C73}" type="slidenum">
              <a:rPr lang="en-GB" altLang="en-US" smtClean="0"/>
              <a:pPr/>
              <a:t>8</a:t>
            </a:fld>
            <a:endParaRPr lang="en-GB" altLang="en-US"/>
          </a:p>
        </p:txBody>
      </p:sp>
      <p:sp>
        <p:nvSpPr>
          <p:cNvPr id="6" name="Date Placeholder 5"/>
          <p:cNvSpPr>
            <a:spLocks noGrp="1"/>
          </p:cNvSpPr>
          <p:nvPr>
            <p:ph type="dt" sz="half" idx="18"/>
          </p:nvPr>
        </p:nvSpPr>
        <p:spPr/>
        <p:txBody>
          <a:bodyPr/>
          <a:lstStyle/>
          <a:p>
            <a:pPr>
              <a:defRPr/>
            </a:pPr>
            <a:fld id="{ED06A6FD-D4CD-436E-BADB-63935CCCED91}" type="datetime1">
              <a:rPr lang="fr-FR" smtClean="0"/>
              <a:t>20/01/2015</a:t>
            </a:fld>
            <a:endParaRPr lang="en-GB"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3789040"/>
            <a:ext cx="2095500" cy="139446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1916832"/>
            <a:ext cx="1584000" cy="1584000"/>
          </a:xfrm>
          <a:prstGeom prst="rect">
            <a:avLst/>
          </a:prstGeom>
        </p:spPr>
      </p:pic>
    </p:spTree>
    <p:extLst>
      <p:ext uri="{BB962C8B-B14F-4D97-AF65-F5344CB8AC3E}">
        <p14:creationId xmlns:p14="http://schemas.microsoft.com/office/powerpoint/2010/main" val="9989569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077200" cy="914400"/>
          </a:xfrm>
        </p:spPr>
        <p:txBody>
          <a:bodyPr/>
          <a:lstStyle/>
          <a:p>
            <a:r>
              <a:rPr lang="fr-BE" b="1" dirty="0" err="1" smtClean="0">
                <a:solidFill>
                  <a:schemeClr val="bg1">
                    <a:lumMod val="50000"/>
                  </a:schemeClr>
                </a:solidFill>
              </a:rPr>
              <a:t>Board</a:t>
            </a:r>
            <a:r>
              <a:rPr lang="fr-BE" b="1" dirty="0" smtClean="0">
                <a:solidFill>
                  <a:schemeClr val="bg1">
                    <a:lumMod val="50000"/>
                  </a:schemeClr>
                </a:solidFill>
              </a:rPr>
              <a:t> of </a:t>
            </a:r>
            <a:r>
              <a:rPr lang="fr-BE" b="1" dirty="0" err="1" smtClean="0">
                <a:solidFill>
                  <a:schemeClr val="bg1">
                    <a:lumMod val="50000"/>
                  </a:schemeClr>
                </a:solidFill>
              </a:rPr>
              <a:t>Directors</a:t>
            </a:r>
            <a:r>
              <a:rPr lang="fr-BE" b="1" dirty="0" smtClean="0">
                <a:solidFill>
                  <a:schemeClr val="bg1">
                    <a:lumMod val="50000"/>
                  </a:schemeClr>
                </a:solidFill>
              </a:rPr>
              <a:t> </a:t>
            </a:r>
            <a:r>
              <a:rPr lang="fr-BE" b="1" dirty="0" err="1" smtClean="0">
                <a:solidFill>
                  <a:schemeClr val="bg1">
                    <a:lumMod val="50000"/>
                  </a:schemeClr>
                </a:solidFill>
              </a:rPr>
              <a:t>Assuralia</a:t>
            </a:r>
            <a:endParaRPr lang="fr-BE" b="1" dirty="0">
              <a:solidFill>
                <a:schemeClr val="bg1">
                  <a:lumMod val="50000"/>
                </a:schemeClr>
              </a:solidFill>
            </a:endParaRPr>
          </a:p>
        </p:txBody>
      </p:sp>
      <p:sp>
        <p:nvSpPr>
          <p:cNvPr id="3" name="Content Placeholder 2"/>
          <p:cNvSpPr>
            <a:spLocks noGrp="1"/>
          </p:cNvSpPr>
          <p:nvPr>
            <p:ph sz="quarter" idx="15"/>
          </p:nvPr>
        </p:nvSpPr>
        <p:spPr>
          <a:xfrm>
            <a:off x="533400" y="1124744"/>
            <a:ext cx="8077200" cy="5047456"/>
          </a:xfrm>
        </p:spPr>
        <p:txBody>
          <a:bodyPr>
            <a:noAutofit/>
          </a:bodyPr>
          <a:lstStyle/>
          <a:p>
            <a:pPr marL="0" indent="0" algn="ctr">
              <a:buNone/>
            </a:pPr>
            <a:r>
              <a:rPr lang="fr-BE" sz="1000" b="1" dirty="0" err="1"/>
              <a:t>Voorzitter</a:t>
            </a:r>
            <a:r>
              <a:rPr lang="fr-BE" sz="1000" dirty="0"/>
              <a:t>: Hans </a:t>
            </a:r>
            <a:r>
              <a:rPr lang="fr-BE" sz="1000" dirty="0" err="1"/>
              <a:t>Verstraete</a:t>
            </a:r>
            <a:r>
              <a:rPr lang="fr-BE" sz="1000" dirty="0"/>
              <a:t> (KBC </a:t>
            </a:r>
            <a:r>
              <a:rPr lang="fr-BE" sz="1000" dirty="0" err="1"/>
              <a:t>Verzekeringen</a:t>
            </a:r>
            <a:r>
              <a:rPr lang="fr-BE" sz="1000" dirty="0"/>
              <a:t>)</a:t>
            </a:r>
          </a:p>
          <a:p>
            <a:pPr marL="0" indent="0" algn="ctr">
              <a:buNone/>
            </a:pPr>
            <a:r>
              <a:rPr lang="fr-BE" sz="1000" b="1" dirty="0" err="1"/>
              <a:t>Ondervoorzitter</a:t>
            </a:r>
            <a:r>
              <a:rPr lang="fr-BE" sz="1000" dirty="0"/>
              <a:t>: Bernard Thiry (</a:t>
            </a:r>
            <a:r>
              <a:rPr lang="fr-BE" sz="1000" dirty="0" err="1"/>
              <a:t>Ethias</a:t>
            </a:r>
            <a:r>
              <a:rPr lang="fr-BE" sz="1000" dirty="0"/>
              <a:t>)</a:t>
            </a:r>
          </a:p>
          <a:p>
            <a:pPr marL="0" indent="0" algn="ctr">
              <a:buNone/>
            </a:pPr>
            <a:r>
              <a:rPr lang="fr-BE" sz="1000" b="1" dirty="0" err="1"/>
              <a:t>Gedelegeerd</a:t>
            </a:r>
            <a:r>
              <a:rPr lang="fr-BE" sz="1000" b="1" dirty="0"/>
              <a:t> </a:t>
            </a:r>
            <a:r>
              <a:rPr lang="fr-BE" sz="1000" b="1" dirty="0" err="1"/>
              <a:t>bestuurder</a:t>
            </a:r>
            <a:r>
              <a:rPr lang="fr-BE" sz="1000" dirty="0"/>
              <a:t>: Philippe Colle (</a:t>
            </a:r>
            <a:r>
              <a:rPr lang="fr-BE" sz="1000" dirty="0" err="1"/>
              <a:t>Assuralia</a:t>
            </a:r>
            <a:r>
              <a:rPr lang="fr-BE" sz="1000" dirty="0"/>
              <a:t>)</a:t>
            </a:r>
          </a:p>
          <a:p>
            <a:pPr marL="0" indent="0" algn="ctr">
              <a:buNone/>
            </a:pPr>
            <a:r>
              <a:rPr lang="fr-BE" sz="1000" dirty="0"/>
              <a:t>Rudy </a:t>
            </a:r>
            <a:r>
              <a:rPr lang="fr-BE" sz="1000" dirty="0" err="1"/>
              <a:t>Benmeridja</a:t>
            </a:r>
            <a:r>
              <a:rPr lang="fr-BE" sz="1000" dirty="0"/>
              <a:t> (</a:t>
            </a:r>
            <a:r>
              <a:rPr lang="fr-BE" sz="1000" dirty="0" err="1"/>
              <a:t>Amlin</a:t>
            </a:r>
            <a:r>
              <a:rPr lang="fr-BE" sz="1000" dirty="0"/>
              <a:t> Europe)</a:t>
            </a:r>
          </a:p>
          <a:p>
            <a:pPr marL="0" indent="0" algn="ctr">
              <a:buNone/>
            </a:pPr>
            <a:r>
              <a:rPr lang="fr-BE" sz="1000" dirty="0"/>
              <a:t>Jean-Marie </a:t>
            </a:r>
            <a:r>
              <a:rPr lang="fr-BE" sz="1000" dirty="0" err="1"/>
              <a:t>Bollen</a:t>
            </a:r>
            <a:r>
              <a:rPr lang="fr-BE" sz="1000" dirty="0"/>
              <a:t> (Ergo)</a:t>
            </a:r>
          </a:p>
          <a:p>
            <a:pPr marL="0" indent="0" algn="ctr">
              <a:buNone/>
            </a:pPr>
            <a:r>
              <a:rPr lang="fr-BE" sz="1000" dirty="0"/>
              <a:t>Antonio Cano (AG Insurance)</a:t>
            </a:r>
          </a:p>
          <a:p>
            <a:pPr marL="0" indent="0" algn="ctr">
              <a:buNone/>
            </a:pPr>
            <a:r>
              <a:rPr lang="fr-BE" sz="1000" dirty="0"/>
              <a:t>Christophe Cherry (</a:t>
            </a:r>
            <a:r>
              <a:rPr lang="fr-BE" sz="1000" dirty="0" err="1"/>
              <a:t>Atradius</a:t>
            </a:r>
            <a:r>
              <a:rPr lang="fr-BE" sz="1000" dirty="0"/>
              <a:t> </a:t>
            </a:r>
            <a:r>
              <a:rPr lang="fr-BE" sz="1000" dirty="0" err="1"/>
              <a:t>Credit</a:t>
            </a:r>
            <a:r>
              <a:rPr lang="fr-BE" sz="1000" dirty="0"/>
              <a:t> Insurance)</a:t>
            </a:r>
          </a:p>
          <a:p>
            <a:pPr marL="0" indent="0" algn="ctr">
              <a:buNone/>
            </a:pPr>
            <a:r>
              <a:rPr lang="fr-BE" sz="1000" dirty="0" err="1"/>
              <a:t>Gustaaf</a:t>
            </a:r>
            <a:r>
              <a:rPr lang="fr-BE" sz="1000" dirty="0"/>
              <a:t> </a:t>
            </a:r>
            <a:r>
              <a:rPr lang="fr-BE" sz="1000" dirty="0" err="1"/>
              <a:t>Daemen</a:t>
            </a:r>
            <a:r>
              <a:rPr lang="fr-BE" sz="1000" dirty="0"/>
              <a:t> (DAS)</a:t>
            </a:r>
          </a:p>
          <a:p>
            <a:pPr marL="0" indent="0" algn="ctr">
              <a:buNone/>
            </a:pPr>
            <a:r>
              <a:rPr lang="fr-BE" sz="1000" dirty="0"/>
              <a:t>Hans De </a:t>
            </a:r>
            <a:r>
              <a:rPr lang="fr-BE" sz="1000" dirty="0" err="1"/>
              <a:t>Cuyper</a:t>
            </a:r>
            <a:r>
              <a:rPr lang="fr-BE" sz="1000" dirty="0"/>
              <a:t> (AG Insurance)</a:t>
            </a:r>
          </a:p>
          <a:p>
            <a:pPr marL="0" indent="0" algn="ctr">
              <a:buNone/>
            </a:pPr>
            <a:r>
              <a:rPr lang="fr-BE" sz="1000" dirty="0"/>
              <a:t>Damien de Laminne de Bex (DKV Belgium)</a:t>
            </a:r>
          </a:p>
          <a:p>
            <a:pPr marL="0" indent="0" algn="ctr">
              <a:buNone/>
            </a:pPr>
            <a:r>
              <a:rPr lang="fr-BE" sz="1000" dirty="0" err="1"/>
              <a:t>Gert</a:t>
            </a:r>
            <a:r>
              <a:rPr lang="fr-BE" sz="1000" dirty="0"/>
              <a:t> De Winter (Baloise Insurance)</a:t>
            </a:r>
          </a:p>
          <a:p>
            <a:pPr marL="0" indent="0" algn="ctr">
              <a:buNone/>
            </a:pPr>
            <a:r>
              <a:rPr lang="fr-BE" sz="1000" dirty="0"/>
              <a:t>Koen </a:t>
            </a:r>
            <a:r>
              <a:rPr lang="fr-BE" sz="1000" dirty="0" err="1"/>
              <a:t>Depaemelaere</a:t>
            </a:r>
            <a:r>
              <a:rPr lang="fr-BE" sz="1000" dirty="0"/>
              <a:t> (AXA Belgium)</a:t>
            </a:r>
          </a:p>
          <a:p>
            <a:pPr marL="0" indent="0" algn="ctr">
              <a:buNone/>
            </a:pPr>
            <a:r>
              <a:rPr lang="fr-BE" sz="1000" dirty="0"/>
              <a:t>René </a:t>
            </a:r>
            <a:r>
              <a:rPr lang="fr-BE" sz="1000" dirty="0" err="1"/>
              <a:t>Dhondt</a:t>
            </a:r>
            <a:r>
              <a:rPr lang="fr-BE" sz="1000" dirty="0"/>
              <a:t> (</a:t>
            </a:r>
            <a:r>
              <a:rPr lang="fr-BE" sz="1000" dirty="0" err="1"/>
              <a:t>Assuralia</a:t>
            </a:r>
            <a:r>
              <a:rPr lang="fr-BE" sz="1000" dirty="0"/>
              <a:t>)</a:t>
            </a:r>
          </a:p>
          <a:p>
            <a:pPr marL="0" indent="0" algn="ctr">
              <a:buNone/>
            </a:pPr>
            <a:r>
              <a:rPr lang="fr-BE" sz="1000" dirty="0"/>
              <a:t>Herman </a:t>
            </a:r>
            <a:r>
              <a:rPr lang="fr-BE" sz="1000" dirty="0" err="1"/>
              <a:t>Falsté</a:t>
            </a:r>
            <a:r>
              <a:rPr lang="fr-BE" sz="1000" dirty="0"/>
              <a:t> (AMMA </a:t>
            </a:r>
            <a:r>
              <a:rPr lang="fr-BE" sz="1000" dirty="0" err="1"/>
              <a:t>Verzekeringen</a:t>
            </a:r>
            <a:r>
              <a:rPr lang="fr-BE" sz="1000" dirty="0"/>
              <a:t>)</a:t>
            </a:r>
          </a:p>
          <a:p>
            <a:pPr marL="0" indent="0" algn="ctr">
              <a:buNone/>
            </a:pPr>
            <a:r>
              <a:rPr lang="fr-BE" sz="1000" dirty="0" err="1"/>
              <a:t>Quinten</a:t>
            </a:r>
            <a:r>
              <a:rPr lang="fr-BE" sz="1000" dirty="0"/>
              <a:t> </a:t>
            </a:r>
            <a:r>
              <a:rPr lang="fr-BE" sz="1000" dirty="0" err="1"/>
              <a:t>Fraai</a:t>
            </a:r>
            <a:r>
              <a:rPr lang="fr-BE" sz="1000" dirty="0"/>
              <a:t> (ING Life en Non-Life Belgium)</a:t>
            </a:r>
          </a:p>
          <a:p>
            <a:pPr marL="0" indent="0" algn="ctr">
              <a:buNone/>
            </a:pPr>
            <a:r>
              <a:rPr lang="fr-BE" sz="1000" dirty="0"/>
              <a:t>Eric </a:t>
            </a:r>
            <a:r>
              <a:rPr lang="fr-BE" sz="1000" dirty="0" err="1"/>
              <a:t>Kleijnen</a:t>
            </a:r>
            <a:r>
              <a:rPr lang="fr-BE" sz="1000" dirty="0"/>
              <a:t> (Belfius Insurance)</a:t>
            </a:r>
          </a:p>
          <a:p>
            <a:pPr marL="0" indent="0" algn="ctr">
              <a:buNone/>
            </a:pPr>
            <a:r>
              <a:rPr lang="fr-BE" sz="1000" dirty="0"/>
              <a:t>Frank </a:t>
            </a:r>
            <a:r>
              <a:rPr lang="fr-BE" sz="1000" dirty="0" err="1"/>
              <a:t>Koster</a:t>
            </a:r>
            <a:r>
              <a:rPr lang="fr-BE" sz="1000" dirty="0"/>
              <a:t> (AXA Belgium) </a:t>
            </a:r>
          </a:p>
          <a:p>
            <a:pPr marL="0" indent="0" algn="ctr">
              <a:buNone/>
            </a:pPr>
            <a:r>
              <a:rPr lang="fr-BE" sz="1000" dirty="0"/>
              <a:t>Luc </a:t>
            </a:r>
            <a:r>
              <a:rPr lang="fr-BE" sz="1000" dirty="0" err="1"/>
              <a:t>Kranzen</a:t>
            </a:r>
            <a:r>
              <a:rPr lang="fr-BE" sz="1000" dirty="0"/>
              <a:t> (</a:t>
            </a:r>
            <a:r>
              <a:rPr lang="fr-BE" sz="1000" dirty="0" err="1"/>
              <a:t>Ethias</a:t>
            </a:r>
            <a:r>
              <a:rPr lang="fr-BE" sz="1000" dirty="0"/>
              <a:t>) </a:t>
            </a:r>
          </a:p>
          <a:p>
            <a:pPr marL="0" indent="0" algn="ctr">
              <a:buNone/>
            </a:pPr>
            <a:r>
              <a:rPr lang="fr-BE" sz="1000" dirty="0"/>
              <a:t>Jan </a:t>
            </a:r>
            <a:r>
              <a:rPr lang="fr-BE" sz="1000" dirty="0" err="1"/>
              <a:t>Leflot</a:t>
            </a:r>
            <a:r>
              <a:rPr lang="fr-BE" sz="1000" dirty="0"/>
              <a:t> (QBE </a:t>
            </a:r>
            <a:r>
              <a:rPr lang="fr-BE" sz="1000" dirty="0" err="1"/>
              <a:t>Reinsurance</a:t>
            </a:r>
            <a:r>
              <a:rPr lang="fr-BE" sz="1000" dirty="0"/>
              <a:t> (Europe) Ltd </a:t>
            </a:r>
            <a:r>
              <a:rPr lang="fr-BE" sz="1000" dirty="0" err="1"/>
              <a:t>Secura</a:t>
            </a:r>
            <a:r>
              <a:rPr lang="fr-BE" sz="1000" dirty="0"/>
              <a:t> </a:t>
            </a:r>
            <a:r>
              <a:rPr lang="fr-BE" sz="1000" dirty="0" err="1"/>
              <a:t>Branch</a:t>
            </a:r>
            <a:r>
              <a:rPr lang="fr-BE" sz="1000" dirty="0"/>
              <a:t>)</a:t>
            </a:r>
          </a:p>
          <a:p>
            <a:pPr marL="0" indent="0" algn="ctr">
              <a:buNone/>
            </a:pPr>
            <a:r>
              <a:rPr lang="fr-BE" sz="1000" dirty="0"/>
              <a:t>Christophe Marius (AXA Assistance)</a:t>
            </a:r>
          </a:p>
          <a:p>
            <a:pPr marL="0" indent="0" algn="ctr">
              <a:buNone/>
            </a:pPr>
            <a:r>
              <a:rPr lang="fr-BE" sz="1000" dirty="0"/>
              <a:t>Tom Meeus (FEDERALE </a:t>
            </a:r>
            <a:r>
              <a:rPr lang="fr-BE" sz="1000" dirty="0" err="1"/>
              <a:t>Verzekering</a:t>
            </a:r>
            <a:r>
              <a:rPr lang="fr-BE" sz="1000" dirty="0"/>
              <a:t>) </a:t>
            </a:r>
          </a:p>
          <a:p>
            <a:pPr marL="0" indent="0" algn="ctr">
              <a:buNone/>
            </a:pPr>
            <a:r>
              <a:rPr lang="fr-BE" sz="1000" dirty="0"/>
              <a:t>Wilfried </a:t>
            </a:r>
            <a:r>
              <a:rPr lang="fr-BE" sz="1000" dirty="0" err="1"/>
              <a:t>Neven</a:t>
            </a:r>
            <a:r>
              <a:rPr lang="fr-BE" sz="1000" dirty="0"/>
              <a:t> (Allianz Benelux)</a:t>
            </a:r>
          </a:p>
          <a:p>
            <a:pPr marL="0" indent="0" algn="ctr">
              <a:buNone/>
            </a:pPr>
            <a:r>
              <a:rPr lang="fr-BE" sz="1000" dirty="0"/>
              <a:t>Christophe Roelandt (</a:t>
            </a:r>
            <a:r>
              <a:rPr lang="fr-BE" sz="1000" dirty="0" err="1"/>
              <a:t>Protect</a:t>
            </a:r>
            <a:r>
              <a:rPr lang="fr-BE" sz="1000" dirty="0"/>
              <a:t>)</a:t>
            </a:r>
          </a:p>
          <a:p>
            <a:pPr marL="0" indent="0" algn="ctr">
              <a:buNone/>
            </a:pPr>
            <a:r>
              <a:rPr lang="fr-BE" sz="1000" dirty="0"/>
              <a:t>Edwin </a:t>
            </a:r>
            <a:r>
              <a:rPr lang="fr-BE" sz="1000" dirty="0" err="1"/>
              <a:t>Schellens</a:t>
            </a:r>
            <a:r>
              <a:rPr lang="fr-BE" sz="1000" dirty="0"/>
              <a:t> (</a:t>
            </a:r>
            <a:r>
              <a:rPr lang="fr-BE" sz="1000" dirty="0" err="1"/>
              <a:t>Fidea</a:t>
            </a:r>
            <a:r>
              <a:rPr lang="fr-BE" sz="1000" dirty="0"/>
              <a:t>)</a:t>
            </a:r>
          </a:p>
          <a:p>
            <a:pPr marL="0" indent="0" algn="ctr">
              <a:buNone/>
            </a:pPr>
            <a:r>
              <a:rPr lang="fr-BE" sz="1000" dirty="0"/>
              <a:t>Johan Thijs (KBC </a:t>
            </a:r>
            <a:r>
              <a:rPr lang="fr-BE" sz="1000" dirty="0" err="1"/>
              <a:t>Groep</a:t>
            </a:r>
            <a:r>
              <a:rPr lang="fr-BE" sz="1000" dirty="0"/>
              <a:t>)</a:t>
            </a:r>
          </a:p>
          <a:p>
            <a:pPr marL="0" indent="0" algn="ctr">
              <a:buNone/>
            </a:pPr>
            <a:r>
              <a:rPr lang="fr-BE" sz="1000" dirty="0"/>
              <a:t>Jan Van </a:t>
            </a:r>
            <a:r>
              <a:rPr lang="fr-BE" sz="1000" dirty="0" err="1"/>
              <a:t>Autreve</a:t>
            </a:r>
            <a:r>
              <a:rPr lang="fr-BE" sz="1000" dirty="0"/>
              <a:t> (Delta Lloyd Life)</a:t>
            </a:r>
          </a:p>
          <a:p>
            <a:pPr marL="0" indent="0" algn="ctr">
              <a:buNone/>
            </a:pPr>
            <a:r>
              <a:rPr lang="fr-BE" sz="1000" dirty="0" err="1">
                <a:solidFill>
                  <a:srgbClr val="FF0000"/>
                </a:solidFill>
              </a:rPr>
              <a:t>Ilona</a:t>
            </a:r>
            <a:r>
              <a:rPr lang="fr-BE" sz="1000" dirty="0">
                <a:solidFill>
                  <a:srgbClr val="FF0000"/>
                </a:solidFill>
              </a:rPr>
              <a:t> Van </a:t>
            </a:r>
            <a:r>
              <a:rPr lang="fr-BE" sz="1000" dirty="0" err="1">
                <a:solidFill>
                  <a:srgbClr val="FF0000"/>
                </a:solidFill>
              </a:rPr>
              <a:t>Hemelrijk</a:t>
            </a:r>
            <a:r>
              <a:rPr lang="fr-BE" sz="1000" dirty="0">
                <a:solidFill>
                  <a:srgbClr val="FF0000"/>
                </a:solidFill>
              </a:rPr>
              <a:t> (AGA)</a:t>
            </a:r>
          </a:p>
          <a:p>
            <a:pPr marL="0" indent="0" algn="ctr">
              <a:buNone/>
            </a:pPr>
            <a:r>
              <a:rPr lang="fr-BE" sz="1000" dirty="0"/>
              <a:t>Patrick </a:t>
            </a:r>
            <a:r>
              <a:rPr lang="fr-BE" sz="1000" dirty="0" err="1"/>
              <a:t>Vandoren</a:t>
            </a:r>
            <a:r>
              <a:rPr lang="fr-BE" sz="1000" dirty="0"/>
              <a:t> (KBC </a:t>
            </a:r>
            <a:r>
              <a:rPr lang="fr-BE" sz="1000" dirty="0" err="1"/>
              <a:t>Verzekeringen</a:t>
            </a:r>
            <a:r>
              <a:rPr lang="fr-BE" sz="1000" dirty="0"/>
              <a:t>)</a:t>
            </a:r>
          </a:p>
          <a:p>
            <a:pPr marL="0" indent="0" algn="ctr">
              <a:buNone/>
            </a:pPr>
            <a:r>
              <a:rPr lang="fr-BE" sz="1000" dirty="0">
                <a:solidFill>
                  <a:srgbClr val="FF0000"/>
                </a:solidFill>
              </a:rPr>
              <a:t>Hilde </a:t>
            </a:r>
            <a:r>
              <a:rPr lang="fr-BE" sz="1000" dirty="0" err="1">
                <a:solidFill>
                  <a:srgbClr val="FF0000"/>
                </a:solidFill>
              </a:rPr>
              <a:t>Vernaillen</a:t>
            </a:r>
            <a:r>
              <a:rPr lang="fr-BE" sz="1000" dirty="0">
                <a:solidFill>
                  <a:srgbClr val="FF0000"/>
                </a:solidFill>
              </a:rPr>
              <a:t> (P&amp;V </a:t>
            </a:r>
            <a:r>
              <a:rPr lang="fr-BE" sz="1000" dirty="0" err="1">
                <a:solidFill>
                  <a:srgbClr val="FF0000"/>
                </a:solidFill>
              </a:rPr>
              <a:t>Verzekeringen</a:t>
            </a:r>
            <a:r>
              <a:rPr lang="fr-BE" sz="1000" dirty="0">
                <a:solidFill>
                  <a:srgbClr val="FF0000"/>
                </a:solidFill>
              </a:rPr>
              <a:t> - </a:t>
            </a:r>
            <a:r>
              <a:rPr lang="fr-BE" sz="1000" dirty="0" err="1">
                <a:solidFill>
                  <a:srgbClr val="FF0000"/>
                </a:solidFill>
              </a:rPr>
              <a:t>Vivium</a:t>
            </a:r>
            <a:r>
              <a:rPr lang="fr-BE" sz="1000" dirty="0">
                <a:solidFill>
                  <a:srgbClr val="FF0000"/>
                </a:solidFill>
              </a:rPr>
              <a:t>)</a:t>
            </a:r>
          </a:p>
          <a:p>
            <a:pPr marL="0" indent="0" algn="ctr">
              <a:buNone/>
            </a:pPr>
            <a:r>
              <a:rPr lang="fr-BE" sz="1000" dirty="0"/>
              <a:t>Marc </a:t>
            </a:r>
            <a:r>
              <a:rPr lang="fr-BE" sz="1000" dirty="0" err="1"/>
              <a:t>Vrijman</a:t>
            </a:r>
            <a:r>
              <a:rPr lang="fr-BE" sz="1000" dirty="0"/>
              <a:t> (AVIVA Vie-AFER)</a:t>
            </a:r>
          </a:p>
        </p:txBody>
      </p:sp>
      <p:sp>
        <p:nvSpPr>
          <p:cNvPr id="4" name="Footer Placeholder 3"/>
          <p:cNvSpPr>
            <a:spLocks noGrp="1"/>
          </p:cNvSpPr>
          <p:nvPr>
            <p:ph type="ftr" sz="quarter" idx="16"/>
          </p:nvPr>
        </p:nvSpPr>
        <p:spPr/>
        <p:txBody>
          <a:bodyPr/>
          <a:lstStyle/>
          <a:p>
            <a:pPr>
              <a:defRPr/>
            </a:pPr>
            <a:endParaRPr lang="en-GB"/>
          </a:p>
        </p:txBody>
      </p:sp>
      <p:sp>
        <p:nvSpPr>
          <p:cNvPr id="5" name="Slide Number Placeholder 4"/>
          <p:cNvSpPr>
            <a:spLocks noGrp="1"/>
          </p:cNvSpPr>
          <p:nvPr>
            <p:ph type="sldNum" sz="quarter" idx="17"/>
          </p:nvPr>
        </p:nvSpPr>
        <p:spPr/>
        <p:txBody>
          <a:bodyPr/>
          <a:lstStyle/>
          <a:p>
            <a:fld id="{8D6A5A51-C885-4F41-91D0-EF3E6DF46C73}" type="slidenum">
              <a:rPr lang="en-GB" altLang="en-US" smtClean="0"/>
              <a:pPr/>
              <a:t>9</a:t>
            </a:fld>
            <a:endParaRPr lang="en-GB" altLang="en-US"/>
          </a:p>
        </p:txBody>
      </p:sp>
      <p:sp>
        <p:nvSpPr>
          <p:cNvPr id="6" name="Date Placeholder 5"/>
          <p:cNvSpPr>
            <a:spLocks noGrp="1"/>
          </p:cNvSpPr>
          <p:nvPr>
            <p:ph type="dt" sz="half" idx="18"/>
          </p:nvPr>
        </p:nvSpPr>
        <p:spPr/>
        <p:txBody>
          <a:bodyPr/>
          <a:lstStyle/>
          <a:p>
            <a:pPr>
              <a:defRPr/>
            </a:pPr>
            <a:fld id="{42F85C55-65EF-4570-B5A2-9850C71A707E}" type="datetime1">
              <a:rPr lang="fr-FR" smtClean="0"/>
              <a:t>20/01/2015</a:t>
            </a:fld>
            <a:endParaRPr lang="en-GB" dirty="0"/>
          </a:p>
        </p:txBody>
      </p:sp>
    </p:spTree>
    <p:extLst>
      <p:ext uri="{BB962C8B-B14F-4D97-AF65-F5344CB8AC3E}">
        <p14:creationId xmlns:p14="http://schemas.microsoft.com/office/powerpoint/2010/main" val="156718778"/>
      </p:ext>
    </p:extLst>
  </p:cSld>
  <p:clrMapOvr>
    <a:masterClrMapping/>
  </p:clrMapOvr>
</p:sld>
</file>

<file path=ppt/theme/theme1.xml><?xml version="1.0" encoding="utf-8"?>
<a:theme xmlns:a="http://schemas.openxmlformats.org/drawingml/2006/main" name="Presentation_template_worl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Presentation_template_world</Template>
  <TotalTime>146</TotalTime>
  <Words>1908</Words>
  <Application>Microsoft Office PowerPoint</Application>
  <PresentationFormat>On-screen Show (4:3)</PresentationFormat>
  <Paragraphs>387</Paragraphs>
  <Slides>40</Slides>
  <Notes>32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Presentation_template_world</vt:lpstr>
      <vt:lpstr>        How do women active in risk &amp; insurance management reach top management level?    Cécile Coune CEO     for Belrim, Ladies Mind Risk  22 January 2015</vt:lpstr>
      <vt:lpstr>  Flash-back on a 25(+) year career in insurance   </vt:lpstr>
      <vt:lpstr>At the crossroads</vt:lpstr>
      <vt:lpstr> The importance of networks </vt:lpstr>
      <vt:lpstr>When hitting the ground</vt:lpstr>
      <vt:lpstr>Inspiring leaders</vt:lpstr>
      <vt:lpstr> The importance of networks </vt:lpstr>
      <vt:lpstr>A few other CEO’s in insurance</vt:lpstr>
      <vt:lpstr>Board of Directors Assuralia</vt:lpstr>
      <vt:lpstr>  HOW LONG BEFORE A GENDER EQUAL SOCIETY </vt:lpstr>
      <vt:lpstr>  WHOPPING GENDER IMBALANCE ON BOARDS </vt:lpstr>
      <vt:lpstr>   WHY GENDER BALANCE ON BOARDS MATTERS</vt:lpstr>
      <vt:lpstr>  WHY GENDER BALANCE ON BOARDS MATTERS</vt:lpstr>
      <vt:lpstr> The Europe 2020 Strategy  </vt:lpstr>
      <vt:lpstr>   WHY ARE WOMEN UNDEREPRESENTED ON BOARDS? </vt:lpstr>
      <vt:lpstr>   ARE THERE (ENOUGH) QUALIFIED BOARD READY WOMEN?  </vt:lpstr>
      <vt:lpstr>   ARE THERE (ENOUGH) QUALIFIED BOARD READY WOMEN?  </vt:lpstr>
      <vt:lpstr>WHY WOMEN ON BOARD? </vt:lpstr>
      <vt:lpstr>Women on Board’s BoD</vt:lpstr>
      <vt:lpstr>Achievements after 5 years</vt:lpstr>
      <vt:lpstr>Status on Board positions – Use of WoB’s pool</vt:lpstr>
      <vt:lpstr>STATISTICS OF WoB POOL </vt:lpstr>
      <vt:lpstr>STATISTICS OF WoB POOL </vt:lpstr>
      <vt:lpstr>STATISTICS OF WoB POOL </vt:lpstr>
      <vt:lpstr>STATISTICS OF WoB POOL </vt:lpstr>
      <vt:lpstr>STATISTICS OF WoB POOL </vt:lpstr>
      <vt:lpstr>ORGANIZATION OF EVENTS</vt:lpstr>
      <vt:lpstr>Press clippings</vt:lpstr>
      <vt:lpstr>PowerPoint Presentation</vt:lpstr>
      <vt:lpstr>PowerPoint Presentation</vt:lpstr>
      <vt:lpstr>INTERNATIONAL VISION</vt:lpstr>
      <vt:lpstr> EUROPEAN WOMEN ON BOARDS</vt:lpstr>
      <vt:lpstr>  Mission of  EWoB  </vt:lpstr>
      <vt:lpstr> EUROPEAN WOMEN ON BOARDS</vt:lpstr>
      <vt:lpstr>EUROPEAN WOMEN ON BOARDS</vt:lpstr>
      <vt:lpstr>5 December 2013 Teaser</vt:lpstr>
      <vt:lpstr>5 December 2013 Launch event</vt:lpstr>
      <vt:lpstr>5 December 2013 Pictures </vt:lpstr>
      <vt:lpstr>5 December 2013 Pictures </vt:lpstr>
      <vt:lpstr>  SAVE THE DATE!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women active in risk &amp; insurance management reach top management level?    Cécile Coune  for  Belrim, Ladies Mind Risk  22 January 2015</dc:title>
  <dc:creator>coune</dc:creator>
  <cp:lastModifiedBy>coune</cp:lastModifiedBy>
  <cp:revision>12</cp:revision>
  <cp:lastPrinted>2013-11-04T14:18:40Z</cp:lastPrinted>
  <dcterms:created xsi:type="dcterms:W3CDTF">2015-01-20T15:15:32Z</dcterms:created>
  <dcterms:modified xsi:type="dcterms:W3CDTF">2015-01-20T17:41:39Z</dcterms:modified>
</cp:coreProperties>
</file>