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drawing1.xml" ContentType="application/vnd.ms-office.drawingml.diagramDrawing+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7.xml" ContentType="application/vnd.openxmlformats-officedocument.presentationml.tags+xml"/>
  <Override PartName="/ppt/tags/tag4.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8.xml" ContentType="application/vnd.openxmlformats-officedocument.presentationml.tag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98" r:id="rId2"/>
    <p:sldId id="305" r:id="rId3"/>
    <p:sldId id="306" r:id="rId4"/>
    <p:sldId id="324" r:id="rId5"/>
    <p:sldId id="325" r:id="rId6"/>
    <p:sldId id="311" r:id="rId7"/>
    <p:sldId id="326" r:id="rId8"/>
    <p:sldId id="327" r:id="rId9"/>
    <p:sldId id="313" r:id="rId10"/>
    <p:sldId id="323" r:id="rId11"/>
    <p:sldId id="310" r:id="rId12"/>
  </p:sldIdLst>
  <p:sldSz cx="9144000" cy="6858000" type="screen4x3"/>
  <p:notesSz cx="6797675" cy="992663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9616" autoAdjust="0"/>
  </p:normalViewPr>
  <p:slideViewPr>
    <p:cSldViewPr>
      <p:cViewPr varScale="1">
        <p:scale>
          <a:sx n="70" d="100"/>
          <a:sy n="70" d="100"/>
        </p:scale>
        <p:origin x="-1800"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8EC25-BDA7-4962-9EB9-DCA9B330C0A0}"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B93BEE3-451C-4EB0-A10D-CC025D93B9EC}">
      <dgm:prSet custT="1"/>
      <dgm:spPr>
        <a:xfrm>
          <a:off x="2960052" y="52149"/>
          <a:ext cx="2503170" cy="250317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en-US" sz="1400" dirty="0" smtClean="0">
              <a:solidFill>
                <a:sysClr val="windowText" lastClr="000000">
                  <a:hueOff val="0"/>
                  <a:satOff val="0"/>
                  <a:lumOff val="0"/>
                  <a:alphaOff val="0"/>
                </a:sysClr>
              </a:solidFill>
              <a:latin typeface="Calibri"/>
              <a:ea typeface="+mn-ea"/>
              <a:cs typeface="+mn-cs"/>
            </a:rPr>
            <a:t>Promote Risk Management with young professionals and students</a:t>
          </a:r>
          <a:endParaRPr lang="en-US" sz="1400" dirty="0">
            <a:solidFill>
              <a:sysClr val="windowText" lastClr="000000">
                <a:hueOff val="0"/>
                <a:satOff val="0"/>
                <a:lumOff val="0"/>
                <a:alphaOff val="0"/>
              </a:sysClr>
            </a:solidFill>
            <a:latin typeface="Calibri"/>
            <a:ea typeface="+mn-ea"/>
            <a:cs typeface="+mn-cs"/>
          </a:endParaRPr>
        </a:p>
      </dgm:t>
    </dgm:pt>
    <dgm:pt modelId="{40C96A27-F8E2-43FB-8FBB-D90EDAD5F3B1}" type="parTrans" cxnId="{028F943B-0004-4C34-B2CE-E3DF32539F4F}">
      <dgm:prSet/>
      <dgm:spPr/>
      <dgm:t>
        <a:bodyPr/>
        <a:lstStyle/>
        <a:p>
          <a:endParaRPr lang="en-US"/>
        </a:p>
      </dgm:t>
    </dgm:pt>
    <dgm:pt modelId="{E6AD4F6F-7331-4B08-98A5-9A9D6234DFF2}" type="sibTrans" cxnId="{028F943B-0004-4C34-B2CE-E3DF32539F4F}">
      <dgm:prSet/>
      <dgm:spPr/>
      <dgm:t>
        <a:bodyPr/>
        <a:lstStyle/>
        <a:p>
          <a:endParaRPr lang="en-US"/>
        </a:p>
      </dgm:t>
    </dgm:pt>
    <dgm:pt modelId="{7EB7A94F-0622-4836-8DD2-74E9B5E3F33F}">
      <dgm:prSet custT="1"/>
      <dgm:spPr>
        <a:xfrm>
          <a:off x="3863279" y="1616630"/>
          <a:ext cx="2503170" cy="250317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en-US" sz="1400" dirty="0" smtClean="0">
              <a:solidFill>
                <a:sysClr val="windowText" lastClr="000000">
                  <a:hueOff val="0"/>
                  <a:satOff val="0"/>
                  <a:lumOff val="0"/>
                  <a:alphaOff val="0"/>
                </a:sysClr>
              </a:solidFill>
              <a:latin typeface="Calibri"/>
              <a:ea typeface="+mn-ea"/>
              <a:cs typeface="+mn-cs"/>
            </a:rPr>
            <a:t>Make Risk Managers aware of existing  and develop Risk Management courses, events and publications</a:t>
          </a:r>
          <a:endParaRPr lang="en-US" sz="1400" dirty="0">
            <a:solidFill>
              <a:sysClr val="windowText" lastClr="000000">
                <a:hueOff val="0"/>
                <a:satOff val="0"/>
                <a:lumOff val="0"/>
                <a:alphaOff val="0"/>
              </a:sysClr>
            </a:solidFill>
            <a:latin typeface="Calibri"/>
            <a:ea typeface="+mn-ea"/>
            <a:cs typeface="+mn-cs"/>
          </a:endParaRPr>
        </a:p>
      </dgm:t>
    </dgm:pt>
    <dgm:pt modelId="{71431D15-97F6-43E6-A90C-46704A2AF4C5}" type="parTrans" cxnId="{53462B86-4B17-4616-B109-A130D1D6BA01}">
      <dgm:prSet/>
      <dgm:spPr/>
      <dgm:t>
        <a:bodyPr/>
        <a:lstStyle/>
        <a:p>
          <a:endParaRPr lang="en-US"/>
        </a:p>
      </dgm:t>
    </dgm:pt>
    <dgm:pt modelId="{1FFEEF4D-6C8B-4A4F-A548-85FF9E875E4E}" type="sibTrans" cxnId="{53462B86-4B17-4616-B109-A130D1D6BA01}">
      <dgm:prSet/>
      <dgm:spPr/>
      <dgm:t>
        <a:bodyPr/>
        <a:lstStyle/>
        <a:p>
          <a:endParaRPr lang="en-US"/>
        </a:p>
      </dgm:t>
    </dgm:pt>
    <dgm:pt modelId="{B61F9F19-3E09-4C64-B5F3-4B8B185AEE08}">
      <dgm:prSet custT="1"/>
      <dgm:spPr>
        <a:xfrm>
          <a:off x="2056825" y="1616630"/>
          <a:ext cx="2503170" cy="2503170"/>
        </a:xfr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en-US" sz="1400" dirty="0" smtClean="0">
              <a:solidFill>
                <a:sysClr val="windowText" lastClr="000000">
                  <a:hueOff val="0"/>
                  <a:satOff val="0"/>
                  <a:lumOff val="0"/>
                  <a:alphaOff val="0"/>
                </a:sysClr>
              </a:solidFill>
              <a:latin typeface="Calibri"/>
              <a:ea typeface="+mn-ea"/>
              <a:cs typeface="+mn-cs"/>
            </a:rPr>
            <a:t>Suggest and participate in Risk Management study topics</a:t>
          </a:r>
          <a:endParaRPr lang="en-US" sz="1400" dirty="0">
            <a:solidFill>
              <a:sysClr val="windowText" lastClr="000000">
                <a:hueOff val="0"/>
                <a:satOff val="0"/>
                <a:lumOff val="0"/>
                <a:alphaOff val="0"/>
              </a:sysClr>
            </a:solidFill>
            <a:latin typeface="Calibri"/>
            <a:ea typeface="+mn-ea"/>
            <a:cs typeface="+mn-cs"/>
          </a:endParaRPr>
        </a:p>
      </dgm:t>
    </dgm:pt>
    <dgm:pt modelId="{95264273-EBB0-4D7D-B746-7C9E6139A3B3}" type="parTrans" cxnId="{C9DDB42A-8139-42B3-95BE-B0D2F253901F}">
      <dgm:prSet/>
      <dgm:spPr/>
      <dgm:t>
        <a:bodyPr/>
        <a:lstStyle/>
        <a:p>
          <a:endParaRPr lang="en-US"/>
        </a:p>
      </dgm:t>
    </dgm:pt>
    <dgm:pt modelId="{3ADC0EB4-C391-4DE7-A410-8C1FF87BF9F5}" type="sibTrans" cxnId="{C9DDB42A-8139-42B3-95BE-B0D2F253901F}">
      <dgm:prSet/>
      <dgm:spPr/>
      <dgm:t>
        <a:bodyPr/>
        <a:lstStyle/>
        <a:p>
          <a:endParaRPr lang="en-US"/>
        </a:p>
      </dgm:t>
    </dgm:pt>
    <dgm:pt modelId="{9E78B2D4-01E3-4942-9C43-0A441EEE89AA}" type="pres">
      <dgm:prSet presAssocID="{AA58EC25-BDA7-4962-9EB9-DCA9B330C0A0}" presName="compositeShape" presStyleCnt="0">
        <dgm:presLayoutVars>
          <dgm:chMax val="7"/>
          <dgm:dir/>
          <dgm:resizeHandles val="exact"/>
        </dgm:presLayoutVars>
      </dgm:prSet>
      <dgm:spPr/>
      <dgm:t>
        <a:bodyPr/>
        <a:lstStyle/>
        <a:p>
          <a:endParaRPr lang="nl-BE"/>
        </a:p>
      </dgm:t>
    </dgm:pt>
    <dgm:pt modelId="{8A9A1CCA-3DA2-4277-86C8-6D675D064D14}" type="pres">
      <dgm:prSet presAssocID="{7B93BEE3-451C-4EB0-A10D-CC025D93B9EC}" presName="circ1" presStyleLbl="vennNode1" presStyleIdx="0" presStyleCnt="3"/>
      <dgm:spPr>
        <a:prstGeom prst="ellipse">
          <a:avLst/>
        </a:prstGeom>
      </dgm:spPr>
      <dgm:t>
        <a:bodyPr/>
        <a:lstStyle/>
        <a:p>
          <a:endParaRPr lang="nl-BE"/>
        </a:p>
      </dgm:t>
    </dgm:pt>
    <dgm:pt modelId="{0FB69FDE-380E-4547-969E-E5955CC5D767}" type="pres">
      <dgm:prSet presAssocID="{7B93BEE3-451C-4EB0-A10D-CC025D93B9EC}" presName="circ1Tx" presStyleLbl="revTx" presStyleIdx="0" presStyleCnt="0">
        <dgm:presLayoutVars>
          <dgm:chMax val="0"/>
          <dgm:chPref val="0"/>
          <dgm:bulletEnabled val="1"/>
        </dgm:presLayoutVars>
      </dgm:prSet>
      <dgm:spPr/>
      <dgm:t>
        <a:bodyPr/>
        <a:lstStyle/>
        <a:p>
          <a:endParaRPr lang="nl-BE"/>
        </a:p>
      </dgm:t>
    </dgm:pt>
    <dgm:pt modelId="{C1CAACA0-D0B3-4175-92A8-B7FBB2F43682}" type="pres">
      <dgm:prSet presAssocID="{7EB7A94F-0622-4836-8DD2-74E9B5E3F33F}" presName="circ2" presStyleLbl="vennNode1" presStyleIdx="1" presStyleCnt="3"/>
      <dgm:spPr>
        <a:prstGeom prst="ellipse">
          <a:avLst/>
        </a:prstGeom>
      </dgm:spPr>
      <dgm:t>
        <a:bodyPr/>
        <a:lstStyle/>
        <a:p>
          <a:endParaRPr lang="nl-BE"/>
        </a:p>
      </dgm:t>
    </dgm:pt>
    <dgm:pt modelId="{FBA4A576-BF84-4C76-BD6F-7F9F52E066D5}" type="pres">
      <dgm:prSet presAssocID="{7EB7A94F-0622-4836-8DD2-74E9B5E3F33F}" presName="circ2Tx" presStyleLbl="revTx" presStyleIdx="0" presStyleCnt="0">
        <dgm:presLayoutVars>
          <dgm:chMax val="0"/>
          <dgm:chPref val="0"/>
          <dgm:bulletEnabled val="1"/>
        </dgm:presLayoutVars>
      </dgm:prSet>
      <dgm:spPr/>
      <dgm:t>
        <a:bodyPr/>
        <a:lstStyle/>
        <a:p>
          <a:endParaRPr lang="nl-BE"/>
        </a:p>
      </dgm:t>
    </dgm:pt>
    <dgm:pt modelId="{FEC9088B-9BD4-4CA4-98CC-FE5114F90DB8}" type="pres">
      <dgm:prSet presAssocID="{B61F9F19-3E09-4C64-B5F3-4B8B185AEE08}" presName="circ3" presStyleLbl="vennNode1" presStyleIdx="2" presStyleCnt="3"/>
      <dgm:spPr>
        <a:prstGeom prst="ellipse">
          <a:avLst/>
        </a:prstGeom>
      </dgm:spPr>
      <dgm:t>
        <a:bodyPr/>
        <a:lstStyle/>
        <a:p>
          <a:endParaRPr lang="en-US"/>
        </a:p>
      </dgm:t>
    </dgm:pt>
    <dgm:pt modelId="{5D0795C4-20CD-4160-9EA4-1E817BB32582}" type="pres">
      <dgm:prSet presAssocID="{B61F9F19-3E09-4C64-B5F3-4B8B185AEE08}" presName="circ3Tx" presStyleLbl="revTx" presStyleIdx="0" presStyleCnt="0">
        <dgm:presLayoutVars>
          <dgm:chMax val="0"/>
          <dgm:chPref val="0"/>
          <dgm:bulletEnabled val="1"/>
        </dgm:presLayoutVars>
      </dgm:prSet>
      <dgm:spPr/>
      <dgm:t>
        <a:bodyPr/>
        <a:lstStyle/>
        <a:p>
          <a:endParaRPr lang="en-US"/>
        </a:p>
      </dgm:t>
    </dgm:pt>
  </dgm:ptLst>
  <dgm:cxnLst>
    <dgm:cxn modelId="{65FED85C-AD51-461B-BEC1-DFF086D6385F}" type="presOf" srcId="{7EB7A94F-0622-4836-8DD2-74E9B5E3F33F}" destId="{FBA4A576-BF84-4C76-BD6F-7F9F52E066D5}" srcOrd="1" destOrd="0" presId="urn:microsoft.com/office/officeart/2005/8/layout/venn1"/>
    <dgm:cxn modelId="{028F943B-0004-4C34-B2CE-E3DF32539F4F}" srcId="{AA58EC25-BDA7-4962-9EB9-DCA9B330C0A0}" destId="{7B93BEE3-451C-4EB0-A10D-CC025D93B9EC}" srcOrd="0" destOrd="0" parTransId="{40C96A27-F8E2-43FB-8FBB-D90EDAD5F3B1}" sibTransId="{E6AD4F6F-7331-4B08-98A5-9A9D6234DFF2}"/>
    <dgm:cxn modelId="{75873A38-BEE5-4792-9DD4-CCA7848CF5B5}" type="presOf" srcId="{B61F9F19-3E09-4C64-B5F3-4B8B185AEE08}" destId="{FEC9088B-9BD4-4CA4-98CC-FE5114F90DB8}" srcOrd="0" destOrd="0" presId="urn:microsoft.com/office/officeart/2005/8/layout/venn1"/>
    <dgm:cxn modelId="{B7F76650-7C60-4F18-AA29-1FE06E13680A}" type="presOf" srcId="{7B93BEE3-451C-4EB0-A10D-CC025D93B9EC}" destId="{8A9A1CCA-3DA2-4277-86C8-6D675D064D14}" srcOrd="0" destOrd="0" presId="urn:microsoft.com/office/officeart/2005/8/layout/venn1"/>
    <dgm:cxn modelId="{53462B86-4B17-4616-B109-A130D1D6BA01}" srcId="{AA58EC25-BDA7-4962-9EB9-DCA9B330C0A0}" destId="{7EB7A94F-0622-4836-8DD2-74E9B5E3F33F}" srcOrd="1" destOrd="0" parTransId="{71431D15-97F6-43E6-A90C-46704A2AF4C5}" sibTransId="{1FFEEF4D-6C8B-4A4F-A548-85FF9E875E4E}"/>
    <dgm:cxn modelId="{C9DDB42A-8139-42B3-95BE-B0D2F253901F}" srcId="{AA58EC25-BDA7-4962-9EB9-DCA9B330C0A0}" destId="{B61F9F19-3E09-4C64-B5F3-4B8B185AEE08}" srcOrd="2" destOrd="0" parTransId="{95264273-EBB0-4D7D-B746-7C9E6139A3B3}" sibTransId="{3ADC0EB4-C391-4DE7-A410-8C1FF87BF9F5}"/>
    <dgm:cxn modelId="{CA89AB84-8529-4EDA-94A6-3F4388ADF35B}" type="presOf" srcId="{7B93BEE3-451C-4EB0-A10D-CC025D93B9EC}" destId="{0FB69FDE-380E-4547-969E-E5955CC5D767}" srcOrd="1" destOrd="0" presId="urn:microsoft.com/office/officeart/2005/8/layout/venn1"/>
    <dgm:cxn modelId="{81E7D2DC-B70C-445A-A9E5-2762600CD788}" type="presOf" srcId="{B61F9F19-3E09-4C64-B5F3-4B8B185AEE08}" destId="{5D0795C4-20CD-4160-9EA4-1E817BB32582}" srcOrd="1" destOrd="0" presId="urn:microsoft.com/office/officeart/2005/8/layout/venn1"/>
    <dgm:cxn modelId="{6293724E-EBFE-47AC-9C40-AF14C1CF14B7}" type="presOf" srcId="{7EB7A94F-0622-4836-8DD2-74E9B5E3F33F}" destId="{C1CAACA0-D0B3-4175-92A8-B7FBB2F43682}" srcOrd="0" destOrd="0" presId="urn:microsoft.com/office/officeart/2005/8/layout/venn1"/>
    <dgm:cxn modelId="{DC98323E-5563-4645-805D-AEA7730E6CEE}" type="presOf" srcId="{AA58EC25-BDA7-4962-9EB9-DCA9B330C0A0}" destId="{9E78B2D4-01E3-4942-9C43-0A441EEE89AA}" srcOrd="0" destOrd="0" presId="urn:microsoft.com/office/officeart/2005/8/layout/venn1"/>
    <dgm:cxn modelId="{A6286F9E-807C-42BE-8F87-CC58CBA61AA0}" type="presParOf" srcId="{9E78B2D4-01E3-4942-9C43-0A441EEE89AA}" destId="{8A9A1CCA-3DA2-4277-86C8-6D675D064D14}" srcOrd="0" destOrd="0" presId="urn:microsoft.com/office/officeart/2005/8/layout/venn1"/>
    <dgm:cxn modelId="{A60FC3F6-E406-4AAA-935E-6BD4CDC96512}" type="presParOf" srcId="{9E78B2D4-01E3-4942-9C43-0A441EEE89AA}" destId="{0FB69FDE-380E-4547-969E-E5955CC5D767}" srcOrd="1" destOrd="0" presId="urn:microsoft.com/office/officeart/2005/8/layout/venn1"/>
    <dgm:cxn modelId="{0B8807B0-AF9B-4790-B620-8B634EFB314D}" type="presParOf" srcId="{9E78B2D4-01E3-4942-9C43-0A441EEE89AA}" destId="{C1CAACA0-D0B3-4175-92A8-B7FBB2F43682}" srcOrd="2" destOrd="0" presId="urn:microsoft.com/office/officeart/2005/8/layout/venn1"/>
    <dgm:cxn modelId="{572D45EE-9AD1-4206-A968-865120818A48}" type="presParOf" srcId="{9E78B2D4-01E3-4942-9C43-0A441EEE89AA}" destId="{FBA4A576-BF84-4C76-BD6F-7F9F52E066D5}" srcOrd="3" destOrd="0" presId="urn:microsoft.com/office/officeart/2005/8/layout/venn1"/>
    <dgm:cxn modelId="{695D9804-440C-41C0-A519-DF33A7F9B8F9}" type="presParOf" srcId="{9E78B2D4-01E3-4942-9C43-0A441EEE89AA}" destId="{FEC9088B-9BD4-4CA4-98CC-FE5114F90DB8}" srcOrd="4" destOrd="0" presId="urn:microsoft.com/office/officeart/2005/8/layout/venn1"/>
    <dgm:cxn modelId="{F58CD2E0-8919-4187-81F0-2D0DC5A065BE}" type="presParOf" srcId="{9E78B2D4-01E3-4942-9C43-0A441EEE89AA}" destId="{5D0795C4-20CD-4160-9EA4-1E817BB32582}"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9A1CCA-3DA2-4277-86C8-6D675D064D14}">
      <dsp:nvSpPr>
        <dsp:cNvPr id="0" name=""/>
        <dsp:cNvSpPr/>
      </dsp:nvSpPr>
      <dsp:spPr>
        <a:xfrm>
          <a:off x="2757647" y="59298"/>
          <a:ext cx="2846315" cy="2846315"/>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hueOff val="0"/>
                  <a:satOff val="0"/>
                  <a:lumOff val="0"/>
                  <a:alphaOff val="0"/>
                </a:sysClr>
              </a:solidFill>
              <a:latin typeface="Calibri"/>
              <a:ea typeface="+mn-ea"/>
              <a:cs typeface="+mn-cs"/>
            </a:rPr>
            <a:t>Promote Risk Management with young professionals and students</a:t>
          </a:r>
          <a:endParaRPr lang="en-US" sz="1400" kern="1200" dirty="0">
            <a:solidFill>
              <a:sysClr val="windowText" lastClr="000000">
                <a:hueOff val="0"/>
                <a:satOff val="0"/>
                <a:lumOff val="0"/>
                <a:alphaOff val="0"/>
              </a:sysClr>
            </a:solidFill>
            <a:latin typeface="Calibri"/>
            <a:ea typeface="+mn-ea"/>
            <a:cs typeface="+mn-cs"/>
          </a:endParaRPr>
        </a:p>
      </dsp:txBody>
      <dsp:txXfrm>
        <a:off x="3137156" y="557403"/>
        <a:ext cx="2087297" cy="1280841"/>
      </dsp:txXfrm>
    </dsp:sp>
    <dsp:sp modelId="{C1CAACA0-D0B3-4175-92A8-B7FBB2F43682}">
      <dsp:nvSpPr>
        <dsp:cNvPr id="0" name=""/>
        <dsp:cNvSpPr/>
      </dsp:nvSpPr>
      <dsp:spPr>
        <a:xfrm>
          <a:off x="3784693" y="1838245"/>
          <a:ext cx="2846315" cy="2846315"/>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hueOff val="0"/>
                  <a:satOff val="0"/>
                  <a:lumOff val="0"/>
                  <a:alphaOff val="0"/>
                </a:sysClr>
              </a:solidFill>
              <a:latin typeface="Calibri"/>
              <a:ea typeface="+mn-ea"/>
              <a:cs typeface="+mn-cs"/>
            </a:rPr>
            <a:t>Make Risk Managers aware of existing  and develop Risk Management courses, events and publications</a:t>
          </a:r>
          <a:endParaRPr lang="en-US" sz="1400" kern="1200" dirty="0">
            <a:solidFill>
              <a:sysClr val="windowText" lastClr="000000">
                <a:hueOff val="0"/>
                <a:satOff val="0"/>
                <a:lumOff val="0"/>
                <a:alphaOff val="0"/>
              </a:sysClr>
            </a:solidFill>
            <a:latin typeface="Calibri"/>
            <a:ea typeface="+mn-ea"/>
            <a:cs typeface="+mn-cs"/>
          </a:endParaRPr>
        </a:p>
      </dsp:txBody>
      <dsp:txXfrm>
        <a:off x="4655191" y="2573543"/>
        <a:ext cx="1707789" cy="1565473"/>
      </dsp:txXfrm>
    </dsp:sp>
    <dsp:sp modelId="{FEC9088B-9BD4-4CA4-98CC-FE5114F90DB8}">
      <dsp:nvSpPr>
        <dsp:cNvPr id="0" name=""/>
        <dsp:cNvSpPr/>
      </dsp:nvSpPr>
      <dsp:spPr>
        <a:xfrm>
          <a:off x="1730602" y="1838245"/>
          <a:ext cx="2846315" cy="2846315"/>
        </a:xfrm>
        <a:prstGeom prst="ellipse">
          <a:avLst/>
        </a:prstGeom>
        <a:solidFill>
          <a:srgbClr val="4F81BD">
            <a:alpha val="5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n-US" sz="1400" kern="1200" dirty="0" smtClean="0">
              <a:solidFill>
                <a:sysClr val="windowText" lastClr="000000">
                  <a:hueOff val="0"/>
                  <a:satOff val="0"/>
                  <a:lumOff val="0"/>
                  <a:alphaOff val="0"/>
                </a:sysClr>
              </a:solidFill>
              <a:latin typeface="Calibri"/>
              <a:ea typeface="+mn-ea"/>
              <a:cs typeface="+mn-cs"/>
            </a:rPr>
            <a:t>Suggest and participate in Risk Management study topics</a:t>
          </a:r>
          <a:endParaRPr lang="en-US" sz="1400" kern="1200" dirty="0">
            <a:solidFill>
              <a:sysClr val="windowText" lastClr="000000">
                <a:hueOff val="0"/>
                <a:satOff val="0"/>
                <a:lumOff val="0"/>
                <a:alphaOff val="0"/>
              </a:sysClr>
            </a:solidFill>
            <a:latin typeface="Calibri"/>
            <a:ea typeface="+mn-ea"/>
            <a:cs typeface="+mn-cs"/>
          </a:endParaRPr>
        </a:p>
      </dsp:txBody>
      <dsp:txXfrm>
        <a:off x="1998630" y="2573543"/>
        <a:ext cx="1707789" cy="156547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7A603FE-2D0E-48EB-95DC-1AD01A94FA9F}" type="datetimeFigureOut">
              <a:rPr lang="en-GB" smtClean="0"/>
              <a:pPr/>
              <a:t>17/09/2014</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8F3F5CF-2323-434B-A4C5-F7F732971559}" type="slidenum">
              <a:rPr lang="en-GB" smtClean="0"/>
              <a:pPr/>
              <a:t>‹N°›</a:t>
            </a:fld>
            <a:endParaRPr lang="en-GB"/>
          </a:p>
        </p:txBody>
      </p:sp>
    </p:spTree>
    <p:extLst>
      <p:ext uri="{BB962C8B-B14F-4D97-AF65-F5344CB8AC3E}">
        <p14:creationId xmlns:p14="http://schemas.microsoft.com/office/powerpoint/2010/main" xmlns="" val="149965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6793B47-903D-4798-AF3F-5399006FE8D2}" type="datetimeFigureOut">
              <a:rPr lang="en-GB" smtClean="0"/>
              <a:pPr/>
              <a:t>17/09/2014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3F0D312-C73D-45AA-A1B6-D840C382F071}" type="slidenum">
              <a:rPr lang="en-GB" smtClean="0"/>
              <a:pPr/>
              <a:t>‹N°›</a:t>
            </a:fld>
            <a:endParaRPr lang="en-GB"/>
          </a:p>
        </p:txBody>
      </p:sp>
    </p:spTree>
    <p:extLst>
      <p:ext uri="{BB962C8B-B14F-4D97-AF65-F5344CB8AC3E}">
        <p14:creationId xmlns:p14="http://schemas.microsoft.com/office/powerpoint/2010/main" xmlns="" val="2816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38DF0D3-BE0B-47D2-B3AD-1A740F5651E5}" type="slidenum">
              <a:rPr lang="en-GB"/>
              <a:pPr/>
              <a:t>1</a:t>
            </a:fld>
            <a:endParaRPr lang="en-GB"/>
          </a:p>
        </p:txBody>
      </p:sp>
      <p:sp>
        <p:nvSpPr>
          <p:cNvPr id="179202" name="Rectangle 2"/>
          <p:cNvSpPr>
            <a:spLocks noGrp="1" noRot="1" noChangeAspect="1" noChangeArrowheads="1" noTextEdit="1"/>
          </p:cNvSpPr>
          <p:nvPr>
            <p:ph type="sldImg"/>
          </p:nvPr>
        </p:nvSpPr>
        <p:spPr>
          <a:xfrm>
            <a:off x="920750" y="746125"/>
            <a:ext cx="4959350" cy="3721100"/>
          </a:xfrm>
          <a:ln/>
        </p:spPr>
      </p:sp>
      <p:sp>
        <p:nvSpPr>
          <p:cNvPr id="179203" name="Rectangle 3"/>
          <p:cNvSpPr>
            <a:spLocks noGrp="1" noChangeArrowheads="1"/>
          </p:cNvSpPr>
          <p:nvPr>
            <p:ph type="body" idx="1"/>
          </p:nvPr>
        </p:nvSpPr>
        <p:spPr>
          <a:xfrm>
            <a:off x="904562" y="4715273"/>
            <a:ext cx="4988552" cy="4464846"/>
          </a:xfrm>
        </p:spPr>
        <p:txBody>
          <a:bodyPr/>
          <a:lstStyle/>
          <a:p>
            <a:endParaRPr lang="nl-NL"/>
          </a:p>
        </p:txBody>
      </p:sp>
    </p:spTree>
    <p:extLst>
      <p:ext uri="{BB962C8B-B14F-4D97-AF65-F5344CB8AC3E}">
        <p14:creationId xmlns:p14="http://schemas.microsoft.com/office/powerpoint/2010/main" xmlns="" val="993813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11</a:t>
            </a:fld>
            <a:endParaRPr lang="en-GB" dirty="0"/>
          </a:p>
        </p:txBody>
      </p:sp>
    </p:spTree>
    <p:extLst>
      <p:ext uri="{BB962C8B-B14F-4D97-AF65-F5344CB8AC3E}">
        <p14:creationId xmlns:p14="http://schemas.microsoft.com/office/powerpoint/2010/main" xmlns="" val="1139475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2</a:t>
            </a:fld>
            <a:endParaRPr lang="en-GB" dirty="0"/>
          </a:p>
        </p:txBody>
      </p:sp>
    </p:spTree>
    <p:extLst>
      <p:ext uri="{BB962C8B-B14F-4D97-AF65-F5344CB8AC3E}">
        <p14:creationId xmlns:p14="http://schemas.microsoft.com/office/powerpoint/2010/main" xmlns="" val="3351775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3</a:t>
            </a:fld>
            <a:endParaRPr lang="en-GB" dirty="0"/>
          </a:p>
        </p:txBody>
      </p:sp>
    </p:spTree>
    <p:extLst>
      <p:ext uri="{BB962C8B-B14F-4D97-AF65-F5344CB8AC3E}">
        <p14:creationId xmlns:p14="http://schemas.microsoft.com/office/powerpoint/2010/main" xmlns="" val="78475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4B5E17C9-EB83-496D-AC3D-1E2A74C84C47}" type="slidenum">
              <a:rPr lang="en-GB" smtClean="0"/>
              <a:pPr/>
              <a:t>4</a:t>
            </a:fld>
            <a:endParaRPr lang="en-GB"/>
          </a:p>
        </p:txBody>
      </p:sp>
    </p:spTree>
    <p:extLst>
      <p:ext uri="{BB962C8B-B14F-4D97-AF65-F5344CB8AC3E}">
        <p14:creationId xmlns:p14="http://schemas.microsoft.com/office/powerpoint/2010/main" xmlns="" val="1063345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EF1A93F-B16E-4573-92A8-E925D035B5D3}" type="slidenum">
              <a:rPr lang="en-GB"/>
              <a:pPr/>
              <a:t>5</a:t>
            </a:fld>
            <a:endParaRPr lang="en-GB"/>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nl-NL"/>
          </a:p>
        </p:txBody>
      </p:sp>
    </p:spTree>
    <p:extLst>
      <p:ext uri="{BB962C8B-B14F-4D97-AF65-F5344CB8AC3E}">
        <p14:creationId xmlns:p14="http://schemas.microsoft.com/office/powerpoint/2010/main" xmlns="" val="3123382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6</a:t>
            </a:fld>
            <a:endParaRPr lang="en-GB" dirty="0"/>
          </a:p>
        </p:txBody>
      </p:sp>
    </p:spTree>
    <p:extLst>
      <p:ext uri="{BB962C8B-B14F-4D97-AF65-F5344CB8AC3E}">
        <p14:creationId xmlns:p14="http://schemas.microsoft.com/office/powerpoint/2010/main" xmlns="" val="1841270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4B5E17C9-EB83-496D-AC3D-1E2A74C84C47}" type="slidenum">
              <a:rPr lang="en-GB" smtClean="0"/>
              <a:pPr/>
              <a:t>8</a:t>
            </a:fld>
            <a:endParaRPr lang="en-GB"/>
          </a:p>
        </p:txBody>
      </p:sp>
    </p:spTree>
    <p:extLst>
      <p:ext uri="{BB962C8B-B14F-4D97-AF65-F5344CB8AC3E}">
        <p14:creationId xmlns:p14="http://schemas.microsoft.com/office/powerpoint/2010/main" xmlns="" val="3655541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9</a:t>
            </a:fld>
            <a:endParaRPr lang="en-GB" dirty="0"/>
          </a:p>
        </p:txBody>
      </p:sp>
    </p:spTree>
    <p:extLst>
      <p:ext uri="{BB962C8B-B14F-4D97-AF65-F5344CB8AC3E}">
        <p14:creationId xmlns:p14="http://schemas.microsoft.com/office/powerpoint/2010/main" xmlns="" val="3838239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No need to decide now</a:t>
            </a:r>
          </a:p>
        </p:txBody>
      </p:sp>
      <p:sp>
        <p:nvSpPr>
          <p:cNvPr id="4" name="Slide Number Placeholder 3"/>
          <p:cNvSpPr>
            <a:spLocks noGrp="1"/>
          </p:cNvSpPr>
          <p:nvPr>
            <p:ph type="sldNum" sz="quarter" idx="10"/>
          </p:nvPr>
        </p:nvSpPr>
        <p:spPr/>
        <p:txBody>
          <a:bodyPr/>
          <a:lstStyle/>
          <a:p>
            <a:fld id="{E3F0D312-C73D-45AA-A1B6-D840C382F071}" type="slidenum">
              <a:rPr lang="en-GB" smtClean="0"/>
              <a:pPr/>
              <a:t>10</a:t>
            </a:fld>
            <a:endParaRPr lang="en-GB" dirty="0"/>
          </a:p>
        </p:txBody>
      </p:sp>
    </p:spTree>
    <p:extLst>
      <p:ext uri="{BB962C8B-B14F-4D97-AF65-F5344CB8AC3E}">
        <p14:creationId xmlns:p14="http://schemas.microsoft.com/office/powerpoint/2010/main" xmlns="" val="27644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6F540C8-4340-43EC-89C2-BC88B146A89D}"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FB0DC5-B3F6-4C21-ADEB-D7A94D03F1E7}"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D0C9AA-0393-4A14-89A7-0A557F7DE340}"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869DCB-1E09-4A32-B3DF-EB14967B1F5A}"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10095B-BBE8-4B6C-B01D-F6DE4BFE330B}"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04474A-38E5-421F-80E9-3EBA6C3D4A02}" type="datetime1">
              <a:rPr lang="en-GB" smtClean="0"/>
              <a:pPr/>
              <a:t>17/09/2014</a:t>
            </a:fld>
            <a:endParaRPr lang="en-GB"/>
          </a:p>
        </p:txBody>
      </p:sp>
      <p:sp>
        <p:nvSpPr>
          <p:cNvPr id="5" name="Footer Placeholder 4"/>
          <p:cNvSpPr>
            <a:spLocks noGrp="1"/>
          </p:cNvSpPr>
          <p:nvPr>
            <p:ph type="ftr" sz="quarter" idx="11"/>
          </p:nvPr>
        </p:nvSpPr>
        <p:spPr/>
        <p:txBody>
          <a:bodyPr/>
          <a:lstStyle/>
          <a:p>
            <a:r>
              <a:rPr lang="en-US" smtClean="0"/>
              <a:t>BELRIM - Travel and foreign operations Exchange - November 16 2011</a:t>
            </a:r>
            <a:endParaRPr lang="en-GB"/>
          </a:p>
        </p:txBody>
      </p:sp>
      <p:sp>
        <p:nvSpPr>
          <p:cNvPr id="6" name="Slide Number Placeholder 5"/>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CF77DD-98E7-4EDC-B080-ECFA057EF1D5}" type="datetime1">
              <a:rPr lang="en-GB" smtClean="0"/>
              <a:pPr/>
              <a:t>17/09/2014</a:t>
            </a:fld>
            <a:endParaRPr lang="en-GB"/>
          </a:p>
        </p:txBody>
      </p:sp>
      <p:sp>
        <p:nvSpPr>
          <p:cNvPr id="6" name="Footer Placeholder 5"/>
          <p:cNvSpPr>
            <a:spLocks noGrp="1"/>
          </p:cNvSpPr>
          <p:nvPr>
            <p:ph type="ftr" sz="quarter" idx="11"/>
          </p:nvPr>
        </p:nvSpPr>
        <p:spPr/>
        <p:txBody>
          <a:bodyPr/>
          <a:lstStyle/>
          <a:p>
            <a:r>
              <a:rPr lang="en-US" smtClean="0"/>
              <a:t>BELRIM - Travel and foreign operations Exchange - November 16 2011</a:t>
            </a:r>
            <a:endParaRPr lang="en-GB"/>
          </a:p>
        </p:txBody>
      </p:sp>
      <p:sp>
        <p:nvSpPr>
          <p:cNvPr id="7" name="Slide Number Placeholder 6"/>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9BE94C-BB24-43D9-B23F-EF80B5B002BD}" type="datetime1">
              <a:rPr lang="en-GB" smtClean="0"/>
              <a:pPr/>
              <a:t>17/09/2014</a:t>
            </a:fld>
            <a:endParaRPr lang="en-GB"/>
          </a:p>
        </p:txBody>
      </p:sp>
      <p:sp>
        <p:nvSpPr>
          <p:cNvPr id="8" name="Footer Placeholder 7"/>
          <p:cNvSpPr>
            <a:spLocks noGrp="1"/>
          </p:cNvSpPr>
          <p:nvPr>
            <p:ph type="ftr" sz="quarter" idx="11"/>
          </p:nvPr>
        </p:nvSpPr>
        <p:spPr/>
        <p:txBody>
          <a:bodyPr/>
          <a:lstStyle/>
          <a:p>
            <a:r>
              <a:rPr lang="en-US" smtClean="0"/>
              <a:t>BELRIM - Travel and foreign operations Exchange - November 16 2011</a:t>
            </a:r>
            <a:endParaRPr lang="en-GB"/>
          </a:p>
        </p:txBody>
      </p:sp>
      <p:sp>
        <p:nvSpPr>
          <p:cNvPr id="9" name="Slide Number Placeholder 8"/>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518D755-9E2E-4D17-94DF-386328816DA2}" type="datetime1">
              <a:rPr lang="en-GB" smtClean="0"/>
              <a:pPr/>
              <a:t>17/09/2014</a:t>
            </a:fld>
            <a:endParaRPr lang="en-GB"/>
          </a:p>
        </p:txBody>
      </p:sp>
      <p:sp>
        <p:nvSpPr>
          <p:cNvPr id="4" name="Footer Placeholder 3"/>
          <p:cNvSpPr>
            <a:spLocks noGrp="1"/>
          </p:cNvSpPr>
          <p:nvPr>
            <p:ph type="ftr" sz="quarter" idx="11"/>
          </p:nvPr>
        </p:nvSpPr>
        <p:spPr/>
        <p:txBody>
          <a:bodyPr/>
          <a:lstStyle/>
          <a:p>
            <a:r>
              <a:rPr lang="en-US" smtClean="0"/>
              <a:t>BELRIM - Travel and foreign operations Exchange - November 16 2011</a:t>
            </a:r>
            <a:endParaRPr lang="en-GB"/>
          </a:p>
        </p:txBody>
      </p:sp>
      <p:sp>
        <p:nvSpPr>
          <p:cNvPr id="5" name="Slide Number Placeholder 4"/>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D1D78-CA9D-4477-B852-147B21B21988}" type="datetime1">
              <a:rPr lang="en-GB" smtClean="0"/>
              <a:pPr/>
              <a:t>17/09/2014</a:t>
            </a:fld>
            <a:endParaRPr lang="en-GB"/>
          </a:p>
        </p:txBody>
      </p:sp>
      <p:sp>
        <p:nvSpPr>
          <p:cNvPr id="3" name="Footer Placeholder 2"/>
          <p:cNvSpPr>
            <a:spLocks noGrp="1"/>
          </p:cNvSpPr>
          <p:nvPr>
            <p:ph type="ftr" sz="quarter" idx="11"/>
          </p:nvPr>
        </p:nvSpPr>
        <p:spPr/>
        <p:txBody>
          <a:bodyPr/>
          <a:lstStyle/>
          <a:p>
            <a:r>
              <a:rPr lang="en-US" smtClean="0"/>
              <a:t>BELRIM - Travel and foreign operations Exchange - November 16 2011</a:t>
            </a:r>
            <a:endParaRPr lang="en-GB"/>
          </a:p>
        </p:txBody>
      </p:sp>
      <p:sp>
        <p:nvSpPr>
          <p:cNvPr id="4" name="Slide Number Placeholder 3"/>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7CA9B-A37D-47DA-9A77-03710052A8B6}" type="datetime1">
              <a:rPr lang="en-GB" smtClean="0"/>
              <a:pPr/>
              <a:t>17/09/2014</a:t>
            </a:fld>
            <a:endParaRPr lang="en-GB"/>
          </a:p>
        </p:txBody>
      </p:sp>
      <p:sp>
        <p:nvSpPr>
          <p:cNvPr id="6" name="Footer Placeholder 5"/>
          <p:cNvSpPr>
            <a:spLocks noGrp="1"/>
          </p:cNvSpPr>
          <p:nvPr>
            <p:ph type="ftr" sz="quarter" idx="11"/>
          </p:nvPr>
        </p:nvSpPr>
        <p:spPr/>
        <p:txBody>
          <a:bodyPr/>
          <a:lstStyle/>
          <a:p>
            <a:r>
              <a:rPr lang="en-US" smtClean="0"/>
              <a:t>BELRIM - Travel and foreign operations Exchange - November 16 2011</a:t>
            </a:r>
            <a:endParaRPr lang="en-GB"/>
          </a:p>
        </p:txBody>
      </p:sp>
      <p:sp>
        <p:nvSpPr>
          <p:cNvPr id="7" name="Slide Number Placeholder 6"/>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29ADF-77AE-4D54-B7E2-F613B751A3B2}" type="datetime1">
              <a:rPr lang="en-GB" smtClean="0"/>
              <a:pPr/>
              <a:t>17/09/2014</a:t>
            </a:fld>
            <a:endParaRPr lang="en-GB"/>
          </a:p>
        </p:txBody>
      </p:sp>
      <p:sp>
        <p:nvSpPr>
          <p:cNvPr id="6" name="Footer Placeholder 5"/>
          <p:cNvSpPr>
            <a:spLocks noGrp="1"/>
          </p:cNvSpPr>
          <p:nvPr>
            <p:ph type="ftr" sz="quarter" idx="11"/>
          </p:nvPr>
        </p:nvSpPr>
        <p:spPr/>
        <p:txBody>
          <a:bodyPr/>
          <a:lstStyle/>
          <a:p>
            <a:r>
              <a:rPr lang="en-US" smtClean="0"/>
              <a:t>BELRIM - Travel and foreign operations Exchange - November 16 2011</a:t>
            </a:r>
            <a:endParaRPr lang="en-GB"/>
          </a:p>
        </p:txBody>
      </p:sp>
      <p:sp>
        <p:nvSpPr>
          <p:cNvPr id="7" name="Slide Number Placeholder 6"/>
          <p:cNvSpPr>
            <a:spLocks noGrp="1"/>
          </p:cNvSpPr>
          <p:nvPr>
            <p:ph type="sldNum" sz="quarter" idx="12"/>
          </p:nvPr>
        </p:nvSpPr>
        <p:spPr/>
        <p:txBody>
          <a:bodyPr/>
          <a:lstStyle/>
          <a:p>
            <a:fld id="{15190E85-D121-4791-9587-37AD56FA9CFB}"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BAA45-1BC4-4D3A-80AD-AD423DDA8E91}" type="datetime1">
              <a:rPr lang="en-GB" smtClean="0"/>
              <a:pPr/>
              <a:t>17/09/2014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BELRIM - Travel and foreign operations Exchange - November 16 2011</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90E85-D121-4791-9587-37AD56FA9CFB}"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belri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subTitle" idx="1"/>
          </p:nvPr>
        </p:nvSpPr>
        <p:spPr>
          <a:xfrm>
            <a:off x="827088" y="3212976"/>
            <a:ext cx="7523162" cy="2716354"/>
          </a:xfrm>
        </p:spPr>
        <p:txBody>
          <a:bodyPr>
            <a:noAutofit/>
          </a:bodyPr>
          <a:lstStyle/>
          <a:p>
            <a:endParaRPr lang="en-GB" sz="2800" b="1" dirty="0" smtClean="0">
              <a:solidFill>
                <a:schemeClr val="tx1"/>
              </a:solidFill>
            </a:endParaRPr>
          </a:p>
          <a:p>
            <a:r>
              <a:rPr lang="en-GB" b="1" dirty="0" err="1" smtClean="0">
                <a:solidFill>
                  <a:schemeClr val="tx1"/>
                </a:solidFill>
              </a:rPr>
              <a:t>Operationnal</a:t>
            </a:r>
            <a:r>
              <a:rPr lang="en-GB" b="1" dirty="0" smtClean="0">
                <a:solidFill>
                  <a:schemeClr val="tx1"/>
                </a:solidFill>
              </a:rPr>
              <a:t> Risk Management</a:t>
            </a:r>
          </a:p>
          <a:p>
            <a:r>
              <a:rPr lang="en-GB" b="1" dirty="0" smtClean="0">
                <a:solidFill>
                  <a:schemeClr val="tx1"/>
                </a:solidFill>
              </a:rPr>
              <a:t>Collaboration PRMIA / </a:t>
            </a:r>
            <a:r>
              <a:rPr lang="en-GB" b="1" dirty="0" err="1" smtClean="0">
                <a:solidFill>
                  <a:schemeClr val="tx1"/>
                </a:solidFill>
              </a:rPr>
              <a:t>Belrim</a:t>
            </a:r>
            <a:endParaRPr lang="en-GB" b="1" dirty="0" smtClean="0">
              <a:solidFill>
                <a:schemeClr val="tx1"/>
              </a:solidFill>
            </a:endParaRPr>
          </a:p>
          <a:p>
            <a:r>
              <a:rPr lang="en-GB" b="1" dirty="0" smtClean="0">
                <a:solidFill>
                  <a:schemeClr val="tx1"/>
                </a:solidFill>
              </a:rPr>
              <a:t>18</a:t>
            </a:r>
            <a:r>
              <a:rPr lang="en-GB" b="1" dirty="0" smtClean="0">
                <a:solidFill>
                  <a:schemeClr val="tx1"/>
                </a:solidFill>
              </a:rPr>
              <a:t>/09/2014</a:t>
            </a:r>
            <a:endParaRPr lang="en-GB" b="1" dirty="0" smtClean="0">
              <a:solidFill>
                <a:schemeClr val="tx1"/>
              </a:solidFill>
            </a:endParaRPr>
          </a:p>
          <a:p>
            <a:endParaRPr lang="en-GB" sz="4800" dirty="0">
              <a:solidFill>
                <a:schemeClr val="tx1"/>
              </a:solidFill>
            </a:endParaRPr>
          </a:p>
        </p:txBody>
      </p:sp>
      <p:pic>
        <p:nvPicPr>
          <p:cNvPr id="178180" name="Picture 4" descr="home-logo"/>
          <p:cNvPicPr>
            <a:picLocks noChangeAspect="1" noChangeArrowheads="1"/>
          </p:cNvPicPr>
          <p:nvPr/>
        </p:nvPicPr>
        <p:blipFill>
          <a:blip r:embed="rId4" cstate="print"/>
          <a:srcRect l="12584" t="18193" r="14333" b="23494"/>
          <a:stretch>
            <a:fillRect/>
          </a:stretch>
        </p:blipFill>
        <p:spPr bwMode="auto">
          <a:xfrm>
            <a:off x="2195736" y="384175"/>
            <a:ext cx="4752528" cy="2625302"/>
          </a:xfrm>
          <a:prstGeom prst="rect">
            <a:avLst/>
          </a:prstGeom>
          <a:noFill/>
        </p:spPr>
      </p:pic>
      <p:sp>
        <p:nvSpPr>
          <p:cNvPr id="178181" name="Rectangle 5"/>
          <p:cNvSpPr>
            <a:spLocks noChangeArrowheads="1"/>
          </p:cNvSpPr>
          <p:nvPr/>
        </p:nvSpPr>
        <p:spPr bwMode="auto">
          <a:xfrm>
            <a:off x="323850" y="5516563"/>
            <a:ext cx="2520950" cy="733425"/>
          </a:xfrm>
          <a:prstGeom prst="rect">
            <a:avLst/>
          </a:prstGeom>
          <a:noFill/>
          <a:ln w="9525">
            <a:noFill/>
            <a:miter lim="800000"/>
            <a:headEnd/>
            <a:tailEnd/>
          </a:ln>
          <a:effectLst/>
        </p:spPr>
        <p:txBody>
          <a:bodyPr anchor="ctr"/>
          <a:lstStyle/>
          <a:p>
            <a:pPr algn="l"/>
            <a:endParaRPr lang="en-GB" sz="1100" b="0">
              <a:solidFill>
                <a:srgbClr val="000066"/>
              </a:solidFill>
              <a:latin typeface="Arial Black"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884178"/>
          </a:xfrm>
        </p:spPr>
        <p:txBody>
          <a:bodyPr>
            <a:normAutofit/>
          </a:bodyPr>
          <a:lstStyle/>
          <a:p>
            <a:r>
              <a:rPr lang="en-US" b="1" dirty="0" smtClean="0"/>
              <a:t>Objectives and activities foreseen in 2014-2015</a:t>
            </a:r>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285720" y="1718131"/>
            <a:ext cx="8001056" cy="646331"/>
          </a:xfrm>
          <a:prstGeom prst="rect">
            <a:avLst/>
          </a:prstGeom>
          <a:noFill/>
        </p:spPr>
        <p:txBody>
          <a:bodyPr wrap="square" rtlCol="0">
            <a:spAutoFit/>
          </a:bodyPr>
          <a:lstStyle/>
          <a:p>
            <a:pPr lvl="1">
              <a:buFont typeface="Arial" pitchFamily="34" charset="0"/>
              <a:buChar char="•"/>
            </a:pPr>
            <a:endParaRPr lang="en-US" dirty="0" smtClean="0"/>
          </a:p>
          <a:p>
            <a:pPr>
              <a:buFont typeface="Arial" pitchFamily="34" charset="0"/>
              <a:buChar char="•"/>
            </a:pPr>
            <a:endParaRPr lang="en-US" dirty="0"/>
          </a:p>
        </p:txBody>
      </p:sp>
      <p:sp>
        <p:nvSpPr>
          <p:cNvPr id="8" name="ZoneTexte 7"/>
          <p:cNvSpPr txBox="1"/>
          <p:nvPr/>
        </p:nvSpPr>
        <p:spPr>
          <a:xfrm>
            <a:off x="714348" y="2285993"/>
            <a:ext cx="7929618" cy="3323987"/>
          </a:xfrm>
          <a:prstGeom prst="rect">
            <a:avLst/>
          </a:prstGeom>
          <a:noFill/>
        </p:spPr>
        <p:txBody>
          <a:bodyPr wrap="square" rtlCol="0">
            <a:spAutoFit/>
          </a:bodyPr>
          <a:lstStyle/>
          <a:p>
            <a:pPr>
              <a:buFont typeface="Arial" pitchFamily="34" charset="0"/>
              <a:buChar char="•"/>
            </a:pPr>
            <a:r>
              <a:rPr lang="en-US" sz="2400" b="1" dirty="0" smtClean="0"/>
              <a:t>Objectives:</a:t>
            </a:r>
            <a:r>
              <a:rPr lang="fr-BE" sz="2400" dirty="0" smtClean="0"/>
              <a:t> </a:t>
            </a:r>
          </a:p>
          <a:p>
            <a:endParaRPr lang="fr-BE" sz="2400" dirty="0" smtClean="0"/>
          </a:p>
          <a:p>
            <a:pPr lvl="1">
              <a:buFont typeface="Arial" pitchFamily="34" charset="0"/>
              <a:buChar char="•"/>
            </a:pPr>
            <a:r>
              <a:rPr lang="en-US" sz="2400" dirty="0" smtClean="0"/>
              <a:t>increase the visibility of Belrim &amp; attract new members</a:t>
            </a:r>
          </a:p>
          <a:p>
            <a:pPr lvl="1"/>
            <a:endParaRPr lang="en-US" sz="2400" dirty="0" smtClean="0"/>
          </a:p>
          <a:p>
            <a:pPr lvl="1">
              <a:buFont typeface="Arial" pitchFamily="34" charset="0"/>
              <a:buChar char="•"/>
            </a:pPr>
            <a:r>
              <a:rPr lang="fr-BE" sz="2400" dirty="0" smtClean="0"/>
              <a:t>focus on Young </a:t>
            </a:r>
            <a:r>
              <a:rPr lang="fr-BE" sz="2400" dirty="0" err="1" smtClean="0"/>
              <a:t>Risk</a:t>
            </a:r>
            <a:r>
              <a:rPr lang="fr-BE" sz="2400" dirty="0" smtClean="0"/>
              <a:t> </a:t>
            </a:r>
            <a:r>
              <a:rPr lang="fr-BE" sz="2400" dirty="0" err="1" smtClean="0"/>
              <a:t>Professionals</a:t>
            </a:r>
            <a:endParaRPr lang="fr-BE" sz="2400" dirty="0" smtClean="0"/>
          </a:p>
          <a:p>
            <a:pPr lvl="1"/>
            <a:endParaRPr lang="nl-BE" sz="2400" dirty="0" smtClean="0"/>
          </a:p>
          <a:p>
            <a:pPr lvl="1" algn="ctr"/>
            <a:endParaRPr lang="en-US" sz="2400" b="1" i="1" dirty="0" smtClean="0"/>
          </a:p>
          <a:p>
            <a:pPr lvl="1" algn="ctr"/>
            <a:r>
              <a:rPr lang="en-US" sz="2400" b="1" i="1" dirty="0" smtClean="0"/>
              <a:t>We need your support !</a:t>
            </a:r>
          </a:p>
          <a:p>
            <a:endParaRPr lang="en-US" dirty="0"/>
          </a:p>
        </p:txBody>
      </p:sp>
      <p:sp>
        <p:nvSpPr>
          <p:cNvPr id="12" name="Flèche droite 11"/>
          <p:cNvSpPr/>
          <p:nvPr/>
        </p:nvSpPr>
        <p:spPr>
          <a:xfrm>
            <a:off x="2339752" y="4941168"/>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598426"/>
          </a:xfrm>
        </p:spPr>
        <p:txBody>
          <a:bodyPr>
            <a:normAutofit/>
          </a:bodyPr>
          <a:lstStyle/>
          <a:p>
            <a:r>
              <a:rPr lang="en-GB" dirty="0" smtClean="0"/>
              <a:t>The End…</a:t>
            </a:r>
            <a:endParaRPr lang="en-GB" dirty="0"/>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714348" y="2428868"/>
            <a:ext cx="7643866" cy="1477328"/>
          </a:xfrm>
          <a:prstGeom prst="rect">
            <a:avLst/>
          </a:prstGeom>
          <a:noFill/>
        </p:spPr>
        <p:txBody>
          <a:bodyPr wrap="square" rtlCol="0">
            <a:spAutoFit/>
          </a:bodyPr>
          <a:lstStyle/>
          <a:p>
            <a:pPr>
              <a:buFont typeface="Arial" pitchFamily="34" charset="0"/>
              <a:buChar char="•"/>
            </a:pPr>
            <a:endParaRPr lang="en-US" sz="2200" b="1" dirty="0" smtClean="0"/>
          </a:p>
          <a:p>
            <a:pPr algn="ctr"/>
            <a:r>
              <a:rPr lang="en-US" sz="3200" b="1" dirty="0" smtClean="0"/>
              <a:t>Thank you for your attention</a:t>
            </a:r>
            <a:endParaRPr lang="en-US" sz="3200" b="1" i="1" dirty="0" smtClean="0"/>
          </a:p>
          <a:p>
            <a:pPr>
              <a:buFont typeface="Arial" pitchFamily="34" charset="0"/>
              <a:buChar char="•"/>
            </a:pPr>
            <a:endParaRPr lang="en-US" dirty="0" smtClean="0"/>
          </a:p>
          <a:p>
            <a:pPr>
              <a:buFont typeface="Arial" pitchFamily="34" charset="0"/>
              <a:buChar char="•"/>
            </a:pPr>
            <a:endParaRPr lang="en-US" dirty="0"/>
          </a:p>
        </p:txBody>
      </p:sp>
      <p:pic>
        <p:nvPicPr>
          <p:cNvPr id="1026" name="Picture 2" descr="http://www.toogoodcriticalfriend.co.uk/wp-content/uploads/2014/06/cv_57_7424481104157220867.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7289" y="69212"/>
            <a:ext cx="8637984" cy="6672506"/>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r>
              <a:rPr lang="en-GB" b="1" dirty="0" smtClean="0"/>
              <a:t>Agenda</a:t>
            </a:r>
            <a:endParaRPr lang="en-GB" b="1" dirty="0"/>
          </a:p>
        </p:txBody>
      </p:sp>
      <p:sp>
        <p:nvSpPr>
          <p:cNvPr id="5" name="Slide Number Placeholder 4"/>
          <p:cNvSpPr>
            <a:spLocks noGrp="1"/>
          </p:cNvSpPr>
          <p:nvPr>
            <p:ph type="sldNum" sz="quarter" idx="12"/>
          </p:nvPr>
        </p:nvSpPr>
        <p:spPr/>
        <p:txBody>
          <a:bodyPr/>
          <a:lstStyle/>
          <a:p>
            <a:fld id="{15190E85-D121-4791-9587-37AD56FA9CFB}" type="slidenum">
              <a:rPr lang="en-GB" smtClean="0"/>
              <a:pPr/>
              <a:t>2</a:t>
            </a:fld>
            <a:endParaRPr lang="en-GB"/>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642910" y="1571612"/>
            <a:ext cx="7643866" cy="5047536"/>
          </a:xfrm>
          <a:prstGeom prst="rect">
            <a:avLst/>
          </a:prstGeom>
          <a:noFill/>
        </p:spPr>
        <p:txBody>
          <a:bodyPr wrap="square" rtlCol="0">
            <a:spAutoFit/>
          </a:bodyPr>
          <a:lstStyle/>
          <a:p>
            <a:pPr>
              <a:buFont typeface="Arial" pitchFamily="34" charset="0"/>
              <a:buChar char="•"/>
            </a:pPr>
            <a:r>
              <a:rPr lang="en-US" sz="2200" b="1" dirty="0" smtClean="0"/>
              <a:t>Welcome</a:t>
            </a:r>
            <a:endParaRPr lang="en-US" sz="2200" b="1" i="1" dirty="0" smtClean="0"/>
          </a:p>
          <a:p>
            <a:pPr>
              <a:buFont typeface="Arial" pitchFamily="34" charset="0"/>
              <a:buChar char="•"/>
            </a:pPr>
            <a:endParaRPr lang="en-US" sz="2200" b="1" dirty="0" smtClean="0"/>
          </a:p>
          <a:p>
            <a:pPr>
              <a:buFont typeface="Arial" pitchFamily="34" charset="0"/>
              <a:buChar char="•"/>
            </a:pPr>
            <a:r>
              <a:rPr lang="en-US" sz="2200" b="1" dirty="0" smtClean="0"/>
              <a:t>Membership</a:t>
            </a:r>
            <a:endParaRPr lang="en-US" sz="2200" b="1" dirty="0" smtClean="0"/>
          </a:p>
          <a:p>
            <a:pPr>
              <a:buFont typeface="Arial" pitchFamily="34" charset="0"/>
              <a:buChar char="•"/>
            </a:pPr>
            <a:endParaRPr lang="en-US" sz="2200" b="1" dirty="0" smtClean="0"/>
          </a:p>
          <a:p>
            <a:pPr>
              <a:buFont typeface="Arial" pitchFamily="34" charset="0"/>
              <a:buChar char="•"/>
            </a:pPr>
            <a:r>
              <a:rPr lang="en-US" sz="2200" b="1" dirty="0" smtClean="0"/>
              <a:t>Board </a:t>
            </a:r>
            <a:r>
              <a:rPr lang="en-US" sz="2200" b="1" dirty="0"/>
              <a:t>&amp; support functions</a:t>
            </a:r>
          </a:p>
          <a:p>
            <a:pPr>
              <a:buFont typeface="Arial" pitchFamily="34" charset="0"/>
              <a:buChar char="•"/>
            </a:pPr>
            <a:endParaRPr lang="en-US" sz="2200" b="1" dirty="0" smtClean="0"/>
          </a:p>
          <a:p>
            <a:pPr>
              <a:buFont typeface="Arial" pitchFamily="34" charset="0"/>
              <a:buChar char="•"/>
            </a:pPr>
            <a:r>
              <a:rPr lang="en-US" sz="2200" b="1" dirty="0" smtClean="0"/>
              <a:t>Scientific </a:t>
            </a:r>
            <a:r>
              <a:rPr lang="en-US" sz="2200" b="1" dirty="0" smtClean="0"/>
              <a:t>Committee Objectives</a:t>
            </a:r>
          </a:p>
          <a:p>
            <a:pPr>
              <a:buFont typeface="Arial" pitchFamily="34" charset="0"/>
              <a:buChar char="•"/>
            </a:pPr>
            <a:endParaRPr lang="en-US" sz="2200" b="1" dirty="0" smtClean="0"/>
          </a:p>
          <a:p>
            <a:pPr>
              <a:buFont typeface="Arial" pitchFamily="34" charset="0"/>
              <a:buChar char="•"/>
            </a:pPr>
            <a:r>
              <a:rPr lang="en-US" sz="2200" b="1" dirty="0" smtClean="0"/>
              <a:t>Relation </a:t>
            </a:r>
            <a:r>
              <a:rPr lang="en-US" sz="2200" b="1" dirty="0" smtClean="0"/>
              <a:t>with FERMA</a:t>
            </a:r>
          </a:p>
          <a:p>
            <a:pPr>
              <a:buFont typeface="Arial" pitchFamily="34" charset="0"/>
              <a:buChar char="•"/>
            </a:pPr>
            <a:endParaRPr lang="en-US" sz="2200" b="1" dirty="0" smtClean="0"/>
          </a:p>
          <a:p>
            <a:pPr>
              <a:buFont typeface="Arial" pitchFamily="34" charset="0"/>
              <a:buChar char="•"/>
            </a:pPr>
            <a:r>
              <a:rPr lang="en-US" sz="2200" b="1" dirty="0" smtClean="0"/>
              <a:t>Main </a:t>
            </a:r>
            <a:r>
              <a:rPr lang="en-US" sz="2200" b="1" dirty="0" smtClean="0"/>
              <a:t>Objectives</a:t>
            </a:r>
            <a:endParaRPr lang="en-US" sz="2200" b="1" i="1" dirty="0" smtClean="0"/>
          </a:p>
          <a:p>
            <a:pPr>
              <a:buFont typeface="Arial" pitchFamily="34" charset="0"/>
              <a:buChar char="•"/>
            </a:pPr>
            <a:endParaRPr lang="en-US" sz="2200" b="1" dirty="0" smtClean="0"/>
          </a:p>
          <a:p>
            <a:pPr>
              <a:buFont typeface="Arial" pitchFamily="34" charset="0"/>
              <a:buChar char="•"/>
            </a:pPr>
            <a:r>
              <a:rPr lang="en-US" sz="2200" b="1" dirty="0" smtClean="0"/>
              <a:t>Objectives </a:t>
            </a:r>
            <a:r>
              <a:rPr lang="en-US" sz="2200" b="1" dirty="0" smtClean="0"/>
              <a:t>and activities foreseen in 2014-2015</a:t>
            </a:r>
          </a:p>
          <a:p>
            <a:pPr>
              <a:buFont typeface="Arial" pitchFamily="34" charset="0"/>
              <a:buChar char="•"/>
            </a:pPr>
            <a:endParaRPr lang="en-US" dirty="0" smtClean="0"/>
          </a:p>
          <a:p>
            <a:pPr>
              <a:buFont typeface="Arial" pitchFamily="34" charset="0"/>
              <a:buChar char="•"/>
            </a:pP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r>
              <a:rPr lang="en-GB" b="1" dirty="0" smtClean="0"/>
              <a:t>Membership</a:t>
            </a:r>
            <a:endParaRPr lang="en-GB" b="1" dirty="0"/>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714348" y="1214422"/>
            <a:ext cx="7643866" cy="4124206"/>
          </a:xfrm>
          <a:prstGeom prst="rect">
            <a:avLst/>
          </a:prstGeom>
          <a:noFill/>
        </p:spPr>
        <p:txBody>
          <a:bodyPr wrap="square" rtlCol="0">
            <a:spAutoFit/>
          </a:bodyPr>
          <a:lstStyle/>
          <a:p>
            <a:pPr>
              <a:buFont typeface="Arial" pitchFamily="34" charset="0"/>
              <a:buChar char="•"/>
            </a:pPr>
            <a:endParaRPr lang="en-US" sz="2200" b="1" i="1" dirty="0" smtClean="0"/>
          </a:p>
          <a:p>
            <a:pPr>
              <a:buFont typeface="Arial" pitchFamily="34" charset="0"/>
              <a:buChar char="•"/>
            </a:pPr>
            <a:r>
              <a:rPr lang="en-US" sz="2200" b="1" dirty="0" smtClean="0"/>
              <a:t>On </a:t>
            </a:r>
            <a:r>
              <a:rPr lang="en-US" sz="2200" b="1" dirty="0" smtClean="0"/>
              <a:t>04/09/2014</a:t>
            </a:r>
            <a:r>
              <a:rPr lang="en-US" sz="2200" b="1" dirty="0" smtClean="0"/>
              <a:t>:</a:t>
            </a:r>
          </a:p>
          <a:p>
            <a:pPr>
              <a:buFont typeface="Arial" pitchFamily="34" charset="0"/>
              <a:buChar char="•"/>
            </a:pPr>
            <a:endParaRPr lang="en-US" sz="2200" b="1" i="1" dirty="0" smtClean="0"/>
          </a:p>
          <a:p>
            <a:pPr lvl="1">
              <a:buFont typeface="Arial" pitchFamily="34" charset="0"/>
              <a:buChar char="•"/>
            </a:pPr>
            <a:r>
              <a:rPr lang="en-US" sz="2200" b="1" dirty="0" smtClean="0"/>
              <a:t>Effective members: 98</a:t>
            </a:r>
          </a:p>
          <a:p>
            <a:pPr lvl="1"/>
            <a:r>
              <a:rPr lang="en-US" sz="2400" dirty="0" smtClean="0"/>
              <a:t>(industrial, commercial, financial or public companies) </a:t>
            </a:r>
            <a:endParaRPr lang="en-US" sz="2200" b="1" dirty="0" smtClean="0"/>
          </a:p>
          <a:p>
            <a:pPr lvl="1">
              <a:buFont typeface="Arial" pitchFamily="34" charset="0"/>
              <a:buChar char="•"/>
            </a:pPr>
            <a:endParaRPr lang="en-US" sz="2200" b="1" dirty="0" smtClean="0"/>
          </a:p>
          <a:p>
            <a:pPr lvl="1">
              <a:buFont typeface="Arial" pitchFamily="34" charset="0"/>
              <a:buChar char="•"/>
            </a:pPr>
            <a:r>
              <a:rPr lang="en-US" sz="2200" b="1" dirty="0" smtClean="0"/>
              <a:t>Affiliated members: </a:t>
            </a:r>
            <a:r>
              <a:rPr lang="en-US" sz="2200" b="1" dirty="0" smtClean="0"/>
              <a:t>98</a:t>
            </a:r>
            <a:endParaRPr lang="en-US" sz="2200" b="1" dirty="0" smtClean="0"/>
          </a:p>
          <a:p>
            <a:pPr lvl="1"/>
            <a:r>
              <a:rPr lang="en-US" sz="2400" dirty="0" smtClean="0"/>
              <a:t>(persons interested in risk management)</a:t>
            </a:r>
          </a:p>
          <a:p>
            <a:pPr lvl="1"/>
            <a:endParaRPr lang="en-US" sz="2400" b="1" dirty="0" smtClean="0"/>
          </a:p>
          <a:p>
            <a:pPr lvl="1"/>
            <a:r>
              <a:rPr lang="en-US" sz="2400" b="1" dirty="0" smtClean="0"/>
              <a:t>. Academics: 7</a:t>
            </a:r>
            <a:endParaRPr lang="en-US" sz="2200" b="1" dirty="0" smtClean="0"/>
          </a:p>
          <a:p>
            <a:pPr>
              <a:buFont typeface="Arial" pitchFamily="34" charset="0"/>
              <a:buChar char="•"/>
            </a:pPr>
            <a:endParaRPr lang="en-US" dirty="0" smtClean="0"/>
          </a:p>
          <a:p>
            <a:pPr>
              <a:buFont typeface="Arial" pitchFamily="34" charset="0"/>
              <a:buChar char="•"/>
            </a:pP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706090"/>
          </a:xfrm>
        </p:spPr>
        <p:txBody>
          <a:bodyPr>
            <a:normAutofit fontScale="90000"/>
          </a:bodyPr>
          <a:lstStyle/>
          <a:p>
            <a:r>
              <a:rPr lang="nl-BE" b="1" dirty="0" smtClean="0"/>
              <a:t>How are we organized ?</a:t>
            </a:r>
            <a:endParaRPr lang="nl-BE" b="1" dirty="0"/>
          </a:p>
        </p:txBody>
      </p:sp>
      <p:sp>
        <p:nvSpPr>
          <p:cNvPr id="3" name="Content Placeholder 2"/>
          <p:cNvSpPr>
            <a:spLocks noGrp="1"/>
          </p:cNvSpPr>
          <p:nvPr>
            <p:ph idx="1"/>
          </p:nvPr>
        </p:nvSpPr>
        <p:spPr/>
        <p:txBody>
          <a:bodyPr/>
          <a:lstStyle/>
          <a:p>
            <a:pPr marL="0" indent="0">
              <a:buNone/>
            </a:pPr>
            <a:endParaRPr lang="nl-BE" dirty="0"/>
          </a:p>
        </p:txBody>
      </p:sp>
      <p:sp>
        <p:nvSpPr>
          <p:cNvPr id="4" name="Slide Number Placeholder 3"/>
          <p:cNvSpPr>
            <a:spLocks noGrp="1"/>
          </p:cNvSpPr>
          <p:nvPr>
            <p:ph type="sldNum" sz="quarter" idx="10"/>
          </p:nvPr>
        </p:nvSpPr>
        <p:spPr/>
        <p:txBody>
          <a:bodyPr/>
          <a:lstStyle/>
          <a:p>
            <a:fld id="{38632C82-DC12-4B80-8408-97202A40F9A7}" type="slidenum">
              <a:rPr lang="en-US" smtClean="0"/>
              <a:pPr/>
              <a:t>4</a:t>
            </a:fld>
            <a:endParaRPr lang="en-US"/>
          </a:p>
        </p:txBody>
      </p:sp>
      <p:pic>
        <p:nvPicPr>
          <p:cNvPr id="5" name="Picture 4"/>
          <p:cNvPicPr>
            <a:picLocks noChangeAspect="1"/>
          </p:cNvPicPr>
          <p:nvPr/>
        </p:nvPicPr>
        <p:blipFill>
          <a:blip r:embed="rId3" cstate="print"/>
          <a:stretch>
            <a:fillRect/>
          </a:stretch>
        </p:blipFill>
        <p:spPr>
          <a:xfrm>
            <a:off x="0" y="836712"/>
            <a:ext cx="8955140" cy="6305256"/>
          </a:xfrm>
          <a:prstGeom prst="rect">
            <a:avLst/>
          </a:prstGeom>
        </p:spPr>
      </p:pic>
    </p:spTree>
    <p:extLst>
      <p:ext uri="{BB962C8B-B14F-4D97-AF65-F5344CB8AC3E}">
        <p14:creationId xmlns:p14="http://schemas.microsoft.com/office/powerpoint/2010/main" xmlns="" val="2423338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ontent Placeholder 3"/>
          <p:cNvGraphicFramePr>
            <a:graphicFrameLocks noGrp="1"/>
          </p:cNvGraphicFramePr>
          <p:nvPr>
            <p:ph idx="1"/>
            <p:extLst>
              <p:ext uri="{D42A27DB-BD31-4B8C-83A1-F6EECF244321}">
                <p14:modId xmlns:p14="http://schemas.microsoft.com/office/powerpoint/2010/main" xmlns="" val="3887613339"/>
              </p:ext>
            </p:extLst>
          </p:nvPr>
        </p:nvGraphicFramePr>
        <p:xfrm>
          <a:off x="457200" y="1124744"/>
          <a:ext cx="8361611" cy="4743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4674" name="Rectangle 2"/>
          <p:cNvSpPr>
            <a:spLocks noGrp="1" noChangeArrowheads="1"/>
          </p:cNvSpPr>
          <p:nvPr>
            <p:ph type="title"/>
          </p:nvPr>
        </p:nvSpPr>
        <p:spPr>
          <a:xfrm>
            <a:off x="492124" y="209550"/>
            <a:ext cx="8651875" cy="685800"/>
          </a:xfrm>
        </p:spPr>
        <p:txBody>
          <a:bodyPr>
            <a:normAutofit fontScale="90000"/>
          </a:bodyPr>
          <a:lstStyle/>
          <a:p>
            <a:r>
              <a:rPr lang="fr-BE" dirty="0" smtClean="0"/>
              <a:t> </a:t>
            </a:r>
            <a:r>
              <a:rPr lang="fr-BE" b="1" dirty="0"/>
              <a:t>S</a:t>
            </a:r>
            <a:r>
              <a:rPr lang="fr-BE" b="1" dirty="0" smtClean="0"/>
              <a:t>cientific </a:t>
            </a:r>
            <a:r>
              <a:rPr lang="fr-BE" b="1" dirty="0" err="1"/>
              <a:t>C</a:t>
            </a:r>
            <a:r>
              <a:rPr lang="fr-BE" b="1" dirty="0" err="1" smtClean="0"/>
              <a:t>ommittee</a:t>
            </a:r>
            <a:r>
              <a:rPr lang="fr-BE" b="1" dirty="0" smtClean="0"/>
              <a:t> Objectives</a:t>
            </a:r>
            <a:endParaRPr lang="en-GB" b="1" dirty="0"/>
          </a:p>
        </p:txBody>
      </p:sp>
      <p:sp>
        <p:nvSpPr>
          <p:cNvPr id="4" name="Espace réservé du numéro de diapositive 3"/>
          <p:cNvSpPr>
            <a:spLocks noGrp="1"/>
          </p:cNvSpPr>
          <p:nvPr>
            <p:ph type="sldNum" sz="quarter" idx="10"/>
          </p:nvPr>
        </p:nvSpPr>
        <p:spPr/>
        <p:txBody>
          <a:bodyPr/>
          <a:lstStyle/>
          <a:p>
            <a:endParaRPr lang="en-US" dirty="0"/>
          </a:p>
        </p:txBody>
      </p:sp>
      <p:sp>
        <p:nvSpPr>
          <p:cNvPr id="7" name="ZoneTexte 6"/>
          <p:cNvSpPr txBox="1"/>
          <p:nvPr/>
        </p:nvSpPr>
        <p:spPr>
          <a:xfrm>
            <a:off x="5286380" y="6488668"/>
            <a:ext cx="3714776" cy="369332"/>
          </a:xfrm>
          <a:prstGeom prst="rect">
            <a:avLst/>
          </a:prstGeom>
          <a:solidFill>
            <a:schemeClr val="bg1"/>
          </a:solidFill>
        </p:spPr>
        <p:txBody>
          <a:bodyPr wrap="square" rtlCol="0">
            <a:spAutoFit/>
          </a:bodyPr>
          <a:lstStyle/>
          <a:p>
            <a:endParaRPr lang="en-US" dirty="0"/>
          </a:p>
        </p:txBody>
      </p:sp>
      <p:sp>
        <p:nvSpPr>
          <p:cNvPr id="16" name="Right Arrow 15"/>
          <p:cNvSpPr/>
          <p:nvPr/>
        </p:nvSpPr>
        <p:spPr bwMode="auto">
          <a:xfrm rot="8667674">
            <a:off x="6222756" y="1383104"/>
            <a:ext cx="1584325" cy="688975"/>
          </a:xfrm>
          <a:prstGeom prst="rightArrow">
            <a:avLst/>
          </a:prstGeom>
          <a:ln>
            <a:headEnd type="none" w="sm" len="sm"/>
            <a:tailEnd type="none" w="sm" len="sm"/>
          </a:ln>
          <a:ex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nl-BE" sz="2400" dirty="0" err="1">
              <a:solidFill>
                <a:schemeClr val="tx1"/>
              </a:solidFill>
            </a:endParaRPr>
          </a:p>
        </p:txBody>
      </p:sp>
      <p:sp>
        <p:nvSpPr>
          <p:cNvPr id="2" name="Rectangle 1"/>
          <p:cNvSpPr/>
          <p:nvPr/>
        </p:nvSpPr>
        <p:spPr>
          <a:xfrm>
            <a:off x="6447027" y="2481781"/>
            <a:ext cx="1778115" cy="369332"/>
          </a:xfrm>
          <a:prstGeom prst="rect">
            <a:avLst/>
          </a:prstGeom>
        </p:spPr>
        <p:txBody>
          <a:bodyPr wrap="none">
            <a:spAutoFit/>
          </a:bodyPr>
          <a:lstStyle/>
          <a:p>
            <a:pPr eaLnBrk="1" hangingPunct="1"/>
            <a:r>
              <a:rPr lang="fr-BE" dirty="0"/>
              <a:t>Focus </a:t>
            </a:r>
            <a:r>
              <a:rPr lang="fr-BE" dirty="0" smtClean="0"/>
              <a:t>2014-2015</a:t>
            </a:r>
            <a:endParaRPr lang="en-US" dirty="0"/>
          </a:p>
        </p:txBody>
      </p:sp>
      <p:pic>
        <p:nvPicPr>
          <p:cNvPr id="8" name="Picture 4" descr="home-logo"/>
          <p:cNvPicPr>
            <a:picLocks noChangeAspect="1" noChangeArrowheads="1"/>
          </p:cNvPicPr>
          <p:nvPr/>
        </p:nvPicPr>
        <p:blipFill>
          <a:blip r:embed="rId8" cstate="print"/>
          <a:srcRect l="12584" t="18193" r="14333" b="23494"/>
          <a:stretch>
            <a:fillRect/>
          </a:stretch>
        </p:blipFill>
        <p:spPr bwMode="auto">
          <a:xfrm>
            <a:off x="683568" y="6381328"/>
            <a:ext cx="558509" cy="308521"/>
          </a:xfrm>
          <a:prstGeom prst="rect">
            <a:avLst/>
          </a:prstGeom>
          <a:noFill/>
        </p:spPr>
      </p:pic>
    </p:spTree>
    <p:extLst>
      <p:ext uri="{BB962C8B-B14F-4D97-AF65-F5344CB8AC3E}">
        <p14:creationId xmlns:p14="http://schemas.microsoft.com/office/powerpoint/2010/main" xmlns="" val="132988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16"/>
                                        </p:tgtEl>
                                        <p:attrNameLst>
                                          <p:attrName>r</p:attrName>
                                        </p:attrNameLst>
                                      </p:cBhvr>
                                    </p:animRot>
                                    <p:animRot by="-240000">
                                      <p:cBhvr>
                                        <p:cTn id="7" dur="200" fill="hold">
                                          <p:stCondLst>
                                            <p:cond delay="200"/>
                                          </p:stCondLst>
                                        </p:cTn>
                                        <p:tgtEl>
                                          <p:spTgt spid="16"/>
                                        </p:tgtEl>
                                        <p:attrNameLst>
                                          <p:attrName>r</p:attrName>
                                        </p:attrNameLst>
                                      </p:cBhvr>
                                    </p:animRot>
                                    <p:animRot by="240000">
                                      <p:cBhvr>
                                        <p:cTn id="8" dur="200" fill="hold">
                                          <p:stCondLst>
                                            <p:cond delay="400"/>
                                          </p:stCondLst>
                                        </p:cTn>
                                        <p:tgtEl>
                                          <p:spTgt spid="16"/>
                                        </p:tgtEl>
                                        <p:attrNameLst>
                                          <p:attrName>r</p:attrName>
                                        </p:attrNameLst>
                                      </p:cBhvr>
                                    </p:animRot>
                                    <p:animRot by="-240000">
                                      <p:cBhvr>
                                        <p:cTn id="9" dur="200" fill="hold">
                                          <p:stCondLst>
                                            <p:cond delay="600"/>
                                          </p:stCondLst>
                                        </p:cTn>
                                        <p:tgtEl>
                                          <p:spTgt spid="16"/>
                                        </p:tgtEl>
                                        <p:attrNameLst>
                                          <p:attrName>r</p:attrName>
                                        </p:attrNameLst>
                                      </p:cBhvr>
                                    </p:animRot>
                                    <p:animRot by="120000">
                                      <p:cBhvr>
                                        <p:cTn id="10" dur="200" fill="hold">
                                          <p:stCondLst>
                                            <p:cond delay="800"/>
                                          </p:stCondLst>
                                        </p:cTn>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526988"/>
          </a:xfrm>
        </p:spPr>
        <p:txBody>
          <a:bodyPr>
            <a:normAutofit/>
          </a:bodyPr>
          <a:lstStyle/>
          <a:p>
            <a:r>
              <a:rPr lang="en-US" b="1" dirty="0" smtClean="0"/>
              <a:t>Relation with FERMA</a:t>
            </a:r>
            <a:endParaRPr lang="en-GB" dirty="0"/>
          </a:p>
        </p:txBody>
      </p:sp>
      <p:sp>
        <p:nvSpPr>
          <p:cNvPr id="5" name="Slide Number Placeholder 4"/>
          <p:cNvSpPr>
            <a:spLocks noGrp="1"/>
          </p:cNvSpPr>
          <p:nvPr>
            <p:ph type="sldNum" sz="quarter" idx="12"/>
          </p:nvPr>
        </p:nvSpPr>
        <p:spPr/>
        <p:txBody>
          <a:bodyPr/>
          <a:lstStyle/>
          <a:p>
            <a:fld id="{15190E85-D121-4791-9587-37AD56FA9CFB}" type="slidenum">
              <a:rPr lang="en-GB" smtClean="0"/>
              <a:pPr/>
              <a:t>6</a:t>
            </a:fld>
            <a:endParaRPr lang="en-GB"/>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571472" y="1214422"/>
            <a:ext cx="7643866" cy="4985980"/>
          </a:xfrm>
          <a:prstGeom prst="rect">
            <a:avLst/>
          </a:prstGeom>
          <a:noFill/>
        </p:spPr>
        <p:txBody>
          <a:bodyPr wrap="square" rtlCol="0">
            <a:spAutoFit/>
          </a:bodyPr>
          <a:lstStyle/>
          <a:p>
            <a:pPr>
              <a:buFont typeface="Arial" pitchFamily="34" charset="0"/>
              <a:buChar char="•"/>
            </a:pPr>
            <a:r>
              <a:rPr lang="en-US" sz="2400" b="1" dirty="0" smtClean="0"/>
              <a:t>Board members:</a:t>
            </a:r>
          </a:p>
          <a:p>
            <a:pPr lvl="1">
              <a:buFont typeface="Arial" pitchFamily="34" charset="0"/>
              <a:buChar char="•"/>
            </a:pPr>
            <a:r>
              <a:rPr lang="en-US" sz="2400" b="1" dirty="0" smtClean="0"/>
              <a:t>Carl LEEMAN</a:t>
            </a:r>
          </a:p>
          <a:p>
            <a:pPr lvl="1">
              <a:buFont typeface="Arial" pitchFamily="34" charset="0"/>
              <a:buChar char="•"/>
            </a:pPr>
            <a:r>
              <a:rPr lang="en-US" sz="2400" b="1" dirty="0" smtClean="0"/>
              <a:t>Johan WILLAERT </a:t>
            </a:r>
            <a:r>
              <a:rPr lang="en-US" sz="2400" b="1" dirty="0" smtClean="0"/>
              <a:t> (Vice-President)</a:t>
            </a:r>
            <a:endParaRPr lang="en-US" sz="2200" b="1" dirty="0" smtClean="0"/>
          </a:p>
          <a:p>
            <a:pPr>
              <a:buFont typeface="Arial" pitchFamily="34" charset="0"/>
              <a:buChar char="•"/>
            </a:pPr>
            <a:r>
              <a:rPr lang="en-US" sz="2400" b="1" dirty="0" smtClean="0"/>
              <a:t>Scientific Committee:</a:t>
            </a:r>
          </a:p>
          <a:p>
            <a:pPr lvl="1">
              <a:buFont typeface="Arial" pitchFamily="34" charset="0"/>
              <a:buChar char="•"/>
            </a:pPr>
            <a:r>
              <a:rPr lang="en-US" sz="2400" b="1" dirty="0" smtClean="0"/>
              <a:t>Gaëtan LEFEVRE</a:t>
            </a:r>
          </a:p>
          <a:p>
            <a:pPr lvl="1">
              <a:buFont typeface="Arial" pitchFamily="34" charset="0"/>
              <a:buChar char="•"/>
            </a:pPr>
            <a:endParaRPr lang="en-US" sz="2200" b="1" dirty="0" smtClean="0"/>
          </a:p>
          <a:p>
            <a:pPr>
              <a:buFont typeface="Arial" pitchFamily="34" charset="0"/>
              <a:buChar char="•"/>
            </a:pPr>
            <a:r>
              <a:rPr lang="en-US" sz="2400" b="1" dirty="0" smtClean="0"/>
              <a:t>Hot topics:</a:t>
            </a:r>
          </a:p>
          <a:p>
            <a:pPr lvl="1">
              <a:buFont typeface="Arial" pitchFamily="34" charset="0"/>
              <a:buChar char="•"/>
            </a:pPr>
            <a:r>
              <a:rPr lang="en-US" sz="2400" dirty="0" err="1" smtClean="0"/>
              <a:t>Ferma</a:t>
            </a:r>
            <a:r>
              <a:rPr lang="en-US" sz="2400" dirty="0" smtClean="0"/>
              <a:t> Seminar in Brussels</a:t>
            </a:r>
          </a:p>
          <a:p>
            <a:pPr lvl="1">
              <a:buFont typeface="Arial" pitchFamily="34" charset="0"/>
              <a:buChar char="•"/>
            </a:pPr>
            <a:r>
              <a:rPr lang="en-US" sz="2400" dirty="0" err="1" smtClean="0"/>
              <a:t>Ferma</a:t>
            </a:r>
            <a:r>
              <a:rPr lang="en-US" sz="2400" dirty="0" smtClean="0"/>
              <a:t> Forum in Venice in 2015</a:t>
            </a:r>
          </a:p>
          <a:p>
            <a:pPr lvl="1">
              <a:buFont typeface="Arial" pitchFamily="34" charset="0"/>
              <a:buChar char="•"/>
            </a:pPr>
            <a:r>
              <a:rPr lang="en-US" sz="2400" dirty="0" smtClean="0"/>
              <a:t>Risk Management certification project</a:t>
            </a:r>
          </a:p>
          <a:p>
            <a:pPr lvl="1">
              <a:buFont typeface="Arial" pitchFamily="34" charset="0"/>
              <a:buChar char="•"/>
            </a:pPr>
            <a:r>
              <a:rPr lang="fr-BE" sz="2200" b="1" dirty="0" smtClean="0"/>
              <a:t>…</a:t>
            </a:r>
            <a:endParaRPr lang="en-US" sz="2200" b="1" dirty="0" smtClean="0"/>
          </a:p>
          <a:p>
            <a:pPr>
              <a:buFont typeface="Arial" pitchFamily="34" charset="0"/>
              <a:buChar char="•"/>
            </a:pPr>
            <a:endParaRPr lang="en-US" sz="2200" b="1" dirty="0" smtClean="0"/>
          </a:p>
          <a:p>
            <a:pPr>
              <a:buFont typeface="Arial" pitchFamily="34" charset="0"/>
              <a:buChar char="•"/>
            </a:pPr>
            <a:endParaRPr lang="en-US" dirty="0" smtClean="0"/>
          </a:p>
          <a:p>
            <a:pPr>
              <a:buFont typeface="Arial" pitchFamily="34" charset="0"/>
              <a:buChar char="•"/>
            </a:pP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solidFill>
                  <a:schemeClr val="tx1"/>
                </a:solidFill>
              </a:rPr>
              <a:t>What are the main objectives ?</a:t>
            </a:r>
            <a:endParaRPr lang="fr-BE" b="1" dirty="0"/>
          </a:p>
        </p:txBody>
      </p:sp>
      <p:sp>
        <p:nvSpPr>
          <p:cNvPr id="3" name="Espace réservé du contenu 2"/>
          <p:cNvSpPr>
            <a:spLocks noGrp="1"/>
          </p:cNvSpPr>
          <p:nvPr>
            <p:ph idx="1"/>
          </p:nvPr>
        </p:nvSpPr>
        <p:spPr>
          <a:xfrm>
            <a:off x="492125" y="933450"/>
            <a:ext cx="8423275" cy="5138756"/>
          </a:xfrm>
        </p:spPr>
        <p:txBody>
          <a:bodyPr/>
          <a:lstStyle/>
          <a:p>
            <a:endParaRPr lang="en-US" sz="2400" dirty="0" smtClean="0"/>
          </a:p>
          <a:p>
            <a:r>
              <a:rPr lang="en-US" sz="2400" dirty="0" smtClean="0"/>
              <a:t>To offer its members an opportunity to exchange professional experiences </a:t>
            </a:r>
          </a:p>
          <a:p>
            <a:r>
              <a:rPr lang="en-US" sz="2400" dirty="0" smtClean="0"/>
              <a:t>To defend the interests of its members with regard to regulatory authorities in different fields (ERM, Legal, Corporate Governance,…)</a:t>
            </a:r>
          </a:p>
          <a:p>
            <a:r>
              <a:rPr lang="en-US" sz="2400" dirty="0" smtClean="0"/>
              <a:t>To make proposals in legal, fiscal, administrative, technical and other fields in order to avoid risks and to improve the protection and insurance conditions of the companies and turn risks into opportunities</a:t>
            </a:r>
          </a:p>
          <a:p>
            <a:endParaRPr lang="en-US" sz="2400" dirty="0"/>
          </a:p>
          <a:p>
            <a:pPr algn="ctr">
              <a:buNone/>
            </a:pPr>
            <a:r>
              <a:rPr lang="en-US" sz="2400" dirty="0" smtClean="0">
                <a:hlinkClick r:id="rId2"/>
              </a:rPr>
              <a:t>www.belrim.com</a:t>
            </a:r>
            <a:endParaRPr lang="en-US" sz="2400" dirty="0" smtClean="0"/>
          </a:p>
          <a:p>
            <a:pPr algn="ctr">
              <a:buNone/>
            </a:pPr>
            <a:endParaRPr lang="en-US" sz="2400" dirty="0" smtClean="0"/>
          </a:p>
          <a:p>
            <a:endParaRPr lang="en-US" dirty="0"/>
          </a:p>
        </p:txBody>
      </p:sp>
      <p:sp>
        <p:nvSpPr>
          <p:cNvPr id="4" name="Espace réservé du numéro de diapositive 3"/>
          <p:cNvSpPr>
            <a:spLocks noGrp="1"/>
          </p:cNvSpPr>
          <p:nvPr>
            <p:ph type="sldNum" sz="quarter" idx="10"/>
          </p:nvPr>
        </p:nvSpPr>
        <p:spPr/>
        <p:txBody>
          <a:bodyPr/>
          <a:lstStyle/>
          <a:p>
            <a:endParaRPr lang="en-US" dirty="0"/>
          </a:p>
        </p:txBody>
      </p:sp>
      <p:sp>
        <p:nvSpPr>
          <p:cNvPr id="5" name="ZoneTexte 4"/>
          <p:cNvSpPr txBox="1"/>
          <p:nvPr/>
        </p:nvSpPr>
        <p:spPr>
          <a:xfrm>
            <a:off x="5214942" y="6357958"/>
            <a:ext cx="3643338" cy="369332"/>
          </a:xfrm>
          <a:prstGeom prst="rect">
            <a:avLst/>
          </a:prstGeom>
          <a:solidFill>
            <a:schemeClr val="bg1"/>
          </a:solidFill>
        </p:spPr>
        <p:txBody>
          <a:bodyPr wrap="square" rtlCol="0">
            <a:spAutoFit/>
          </a:bodyPr>
          <a:lstStyle/>
          <a:p>
            <a:endParaRPr lang="en-US" dirty="0"/>
          </a:p>
        </p:txBody>
      </p:sp>
      <p:pic>
        <p:nvPicPr>
          <p:cNvPr id="6" name="Picture 4" descr="home-logo"/>
          <p:cNvPicPr>
            <a:picLocks noChangeAspect="1" noChangeArrowheads="1"/>
          </p:cNvPicPr>
          <p:nvPr/>
        </p:nvPicPr>
        <p:blipFill>
          <a:blip r:embed="rId3" cstate="print"/>
          <a:srcRect l="12584" t="18193" r="14333" b="23494"/>
          <a:stretch>
            <a:fillRect/>
          </a:stretch>
        </p:blipFill>
        <p:spPr bwMode="auto">
          <a:xfrm>
            <a:off x="683568" y="6381328"/>
            <a:ext cx="558509" cy="308521"/>
          </a:xfrm>
          <a:prstGeom prst="rect">
            <a:avLst/>
          </a:prstGeom>
          <a:noFill/>
        </p:spPr>
      </p:pic>
    </p:spTree>
    <p:extLst>
      <p:ext uri="{BB962C8B-B14F-4D97-AF65-F5344CB8AC3E}">
        <p14:creationId xmlns:p14="http://schemas.microsoft.com/office/powerpoint/2010/main" xmlns="" val="1963122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568" y="319886"/>
            <a:ext cx="8003232" cy="510987"/>
          </a:xfrm>
        </p:spPr>
        <p:txBody>
          <a:bodyPr>
            <a:normAutofit fontScale="90000"/>
          </a:bodyPr>
          <a:lstStyle/>
          <a:p>
            <a:pPr algn="l"/>
            <a:r>
              <a:rPr lang="nl-BE" dirty="0" smtClean="0"/>
              <a:t>How do we meet these ?</a:t>
            </a:r>
            <a:endParaRPr lang="nl-BE" dirty="0"/>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1079767">
            <a:off x="3099780" y="2797607"/>
            <a:ext cx="2037876" cy="1576469"/>
          </a:xfrm>
          <a:prstGeom prst="rect">
            <a:avLst/>
          </a:prstGeom>
        </p:spPr>
      </p:pic>
      <p:pic>
        <p:nvPicPr>
          <p:cNvPr id="2056" name="Picture 8" descr="http://www.belrim.com/wp-content/uploads/2013/06/8261_44_Dann_mid-302x217.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71968" y="1013613"/>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2058" name="Picture 10" descr="http://www.belrim.com/wp-content/uploads/2013/06/8261_7_Dann_mid-302x217.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20941394">
            <a:off x="3046147" y="4597964"/>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2062" name="Picture 14" descr="http://www.belrim.com/wp-content/uploads/2013/09/P1000903-302x217.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429381" y="5307236"/>
            <a:ext cx="2065573" cy="1546781"/>
          </a:xfrm>
          <a:prstGeom prst="rect">
            <a:avLst/>
          </a:prstGeom>
          <a:noFill/>
          <a:extLst>
            <a:ext uri="{909E8E84-426E-40DD-AFC4-6F175D3DCCD1}">
              <a14:hiddenFill xmlns:a14="http://schemas.microsoft.com/office/drawing/2010/main" xmlns="">
                <a:solidFill>
                  <a:srgbClr val="FFFFFF"/>
                </a:solidFill>
              </a14:hiddenFill>
            </a:ext>
          </a:extLst>
        </p:spPr>
      </p:pic>
      <p:pic>
        <p:nvPicPr>
          <p:cNvPr id="2064" name="Picture 16" descr="http://www.belrim.com/wp-content/uploads/2013/06/P1000716-302x217.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rot="1399474">
            <a:off x="6024875" y="467115"/>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2066" name="Picture 18" descr="http://www.belrim.com/wp-content/uploads/2013/06/P1000769-302x217.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6485662" y="2011446"/>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2072" name="Picture 24" descr="http://www.belrim.com/wp-content/uploads/2013/06/8261_11_Dann_mid-302x217.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rot="20874017">
            <a:off x="494513" y="4077072"/>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2074" name="Picture 26" descr="http://www.belrim.com/wp-content/uploads/2013/06/8261_12_Dann_mid-302x217.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rot="1165202">
            <a:off x="552347" y="1318936"/>
            <a:ext cx="2157413" cy="1550194"/>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http://www.belrim.com/wp-content/uploads/2014/03/P1010256-302x217.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rot="19921462">
            <a:off x="5585320" y="3462272"/>
            <a:ext cx="2225533" cy="1599141"/>
          </a:xfrm>
          <a:prstGeom prst="rect">
            <a:avLst/>
          </a:prstGeom>
          <a:noFill/>
          <a:extLst>
            <a:ext uri="{909E8E84-426E-40DD-AFC4-6F175D3DCCD1}">
              <a14:hiddenFill xmlns:a14="http://schemas.microsoft.com/office/drawing/2010/main" xmlns="">
                <a:solidFill>
                  <a:srgbClr val="FFFFFF"/>
                </a:solidFill>
              </a14:hiddenFill>
            </a:ext>
          </a:extLst>
        </p:spPr>
      </p:pic>
      <p:pic>
        <p:nvPicPr>
          <p:cNvPr id="12" name="Picture 4" descr="home-logo"/>
          <p:cNvPicPr>
            <a:picLocks noChangeAspect="1" noChangeArrowheads="1"/>
          </p:cNvPicPr>
          <p:nvPr/>
        </p:nvPicPr>
        <p:blipFill>
          <a:blip r:embed="rId12" cstate="print"/>
          <a:srcRect l="12584" t="18193" r="14333" b="23494"/>
          <a:stretch>
            <a:fillRect/>
          </a:stretch>
        </p:blipFill>
        <p:spPr bwMode="auto">
          <a:xfrm>
            <a:off x="683568" y="6381328"/>
            <a:ext cx="558509" cy="308521"/>
          </a:xfrm>
          <a:prstGeom prst="rect">
            <a:avLst/>
          </a:prstGeom>
          <a:noFill/>
        </p:spPr>
      </p:pic>
    </p:spTree>
    <p:extLst>
      <p:ext uri="{BB962C8B-B14F-4D97-AF65-F5344CB8AC3E}">
        <p14:creationId xmlns:p14="http://schemas.microsoft.com/office/powerpoint/2010/main" xmlns="" val="2094354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884178"/>
          </a:xfrm>
        </p:spPr>
        <p:txBody>
          <a:bodyPr>
            <a:normAutofit/>
          </a:bodyPr>
          <a:lstStyle/>
          <a:p>
            <a:r>
              <a:rPr lang="en-US" b="1" dirty="0" smtClean="0"/>
              <a:t>Objectives and activities foreseen in 2014-2015</a:t>
            </a:r>
          </a:p>
        </p:txBody>
      </p:sp>
      <p:sp>
        <p:nvSpPr>
          <p:cNvPr id="9" name="Footer Placeholder 5"/>
          <p:cNvSpPr>
            <a:spLocks noGrp="1"/>
          </p:cNvSpPr>
          <p:nvPr>
            <p:ph type="ftr" sz="quarter" idx="11"/>
          </p:nvPr>
        </p:nvSpPr>
        <p:spPr>
          <a:xfrm>
            <a:off x="1259632" y="6376243"/>
            <a:ext cx="6264696" cy="365125"/>
          </a:xfrm>
        </p:spPr>
        <p:txBody>
          <a:bodyPr/>
          <a:lstStyle/>
          <a:p>
            <a:pPr algn="l"/>
            <a:endParaRPr lang="en-GB" dirty="0"/>
          </a:p>
        </p:txBody>
      </p:sp>
      <p:pic>
        <p:nvPicPr>
          <p:cNvPr id="10" name="Picture 4" descr="home-logo"/>
          <p:cNvPicPr>
            <a:picLocks noChangeAspect="1" noChangeArrowheads="1"/>
          </p:cNvPicPr>
          <p:nvPr/>
        </p:nvPicPr>
        <p:blipFill>
          <a:blip r:embed="rId4" cstate="print"/>
          <a:srcRect l="12584" t="18193" r="14333" b="23494"/>
          <a:stretch>
            <a:fillRect/>
          </a:stretch>
        </p:blipFill>
        <p:spPr bwMode="auto">
          <a:xfrm>
            <a:off x="683568" y="6381328"/>
            <a:ext cx="558509" cy="308521"/>
          </a:xfrm>
          <a:prstGeom prst="rect">
            <a:avLst/>
          </a:prstGeom>
          <a:noFill/>
        </p:spPr>
      </p:pic>
      <p:sp>
        <p:nvSpPr>
          <p:cNvPr id="6" name="ZoneTexte 5"/>
          <p:cNvSpPr txBox="1"/>
          <p:nvPr/>
        </p:nvSpPr>
        <p:spPr>
          <a:xfrm>
            <a:off x="285720" y="1718131"/>
            <a:ext cx="8001056" cy="646331"/>
          </a:xfrm>
          <a:prstGeom prst="rect">
            <a:avLst/>
          </a:prstGeom>
          <a:noFill/>
        </p:spPr>
        <p:txBody>
          <a:bodyPr wrap="square" rtlCol="0">
            <a:spAutoFit/>
          </a:bodyPr>
          <a:lstStyle/>
          <a:p>
            <a:pPr lvl="1">
              <a:buFont typeface="Arial" pitchFamily="34" charset="0"/>
              <a:buChar char="•"/>
            </a:pPr>
            <a:endParaRPr lang="en-US" dirty="0" smtClean="0"/>
          </a:p>
          <a:p>
            <a:pPr>
              <a:buFont typeface="Arial" pitchFamily="34" charset="0"/>
              <a:buChar char="•"/>
            </a:pPr>
            <a:endParaRPr lang="en-US" dirty="0"/>
          </a:p>
        </p:txBody>
      </p:sp>
      <p:sp>
        <p:nvSpPr>
          <p:cNvPr id="8" name="ZoneTexte 7"/>
          <p:cNvSpPr txBox="1"/>
          <p:nvPr/>
        </p:nvSpPr>
        <p:spPr>
          <a:xfrm>
            <a:off x="928662" y="2056686"/>
            <a:ext cx="7572428" cy="4062651"/>
          </a:xfrm>
          <a:prstGeom prst="rect">
            <a:avLst/>
          </a:prstGeom>
          <a:noFill/>
        </p:spPr>
        <p:txBody>
          <a:bodyPr wrap="square" rtlCol="0">
            <a:spAutoFit/>
          </a:bodyPr>
          <a:lstStyle/>
          <a:p>
            <a:pPr>
              <a:buFont typeface="Arial" pitchFamily="34" charset="0"/>
              <a:buChar char="•"/>
            </a:pPr>
            <a:r>
              <a:rPr lang="en-US" sz="2400" b="1" dirty="0" smtClean="0"/>
              <a:t>Foreseen activities:</a:t>
            </a:r>
            <a:r>
              <a:rPr lang="fr-BE" sz="2400" dirty="0" smtClean="0"/>
              <a:t> </a:t>
            </a:r>
          </a:p>
          <a:p>
            <a:pPr>
              <a:buFont typeface="Arial" pitchFamily="34" charset="0"/>
              <a:buChar char="•"/>
            </a:pPr>
            <a:endParaRPr lang="fr-BE" sz="2400" dirty="0" smtClean="0"/>
          </a:p>
          <a:p>
            <a:pPr lvl="1">
              <a:buFont typeface="Arial" pitchFamily="34" charset="0"/>
              <a:buChar char="•"/>
            </a:pPr>
            <a:r>
              <a:rPr lang="fr-BE" sz="2400" dirty="0" err="1" smtClean="0"/>
              <a:t>PRMiA</a:t>
            </a:r>
            <a:r>
              <a:rPr lang="fr-BE" sz="2400" dirty="0" smtClean="0"/>
              <a:t> </a:t>
            </a:r>
            <a:r>
              <a:rPr lang="fr-BE" sz="2400" dirty="0" smtClean="0"/>
              <a:t>– </a:t>
            </a:r>
            <a:r>
              <a:rPr lang="fr-BE" sz="2400" dirty="0" err="1" smtClean="0"/>
              <a:t>Operational</a:t>
            </a:r>
            <a:r>
              <a:rPr lang="fr-BE" sz="2400" dirty="0" smtClean="0"/>
              <a:t> </a:t>
            </a:r>
            <a:r>
              <a:rPr lang="fr-BE" sz="2400" dirty="0" err="1" smtClean="0"/>
              <a:t>Risks</a:t>
            </a:r>
            <a:endParaRPr lang="fr-BE" sz="2400" dirty="0" smtClean="0"/>
          </a:p>
          <a:p>
            <a:pPr lvl="1">
              <a:buFont typeface="Arial" pitchFamily="34" charset="0"/>
              <a:buChar char="•"/>
            </a:pPr>
            <a:r>
              <a:rPr lang="fr-BE" sz="2400" dirty="0" smtClean="0"/>
              <a:t>RM in </a:t>
            </a:r>
            <a:r>
              <a:rPr lang="fr-BE" sz="2400" dirty="0" err="1" smtClean="0"/>
              <a:t>Africa</a:t>
            </a:r>
            <a:r>
              <a:rPr lang="fr-BE" sz="2400" dirty="0" smtClean="0"/>
              <a:t>,  </a:t>
            </a:r>
            <a:r>
              <a:rPr lang="fr-BE" sz="2400" dirty="0" err="1" smtClean="0"/>
              <a:t>jointly</a:t>
            </a:r>
            <a:r>
              <a:rPr lang="fr-BE" sz="2400" dirty="0" smtClean="0"/>
              <a:t> </a:t>
            </a:r>
            <a:r>
              <a:rPr lang="fr-BE" sz="2400" dirty="0" err="1" smtClean="0"/>
              <a:t>with</a:t>
            </a:r>
            <a:r>
              <a:rPr lang="fr-BE" sz="2400" dirty="0" smtClean="0"/>
              <a:t> Commercial </a:t>
            </a:r>
            <a:r>
              <a:rPr lang="fr-BE" sz="2400" dirty="0" err="1" smtClean="0"/>
              <a:t>Risks</a:t>
            </a:r>
            <a:r>
              <a:rPr lang="fr-BE" sz="2400" dirty="0" smtClean="0"/>
              <a:t> Europe</a:t>
            </a:r>
          </a:p>
          <a:p>
            <a:pPr lvl="1">
              <a:buFont typeface="Arial" pitchFamily="34" charset="0"/>
              <a:buChar char="•"/>
            </a:pPr>
            <a:r>
              <a:rPr lang="fr-BE" sz="2400" dirty="0" smtClean="0"/>
              <a:t>Ferma </a:t>
            </a:r>
            <a:r>
              <a:rPr lang="fr-BE" sz="2400" dirty="0" err="1" smtClean="0"/>
              <a:t>Seminar</a:t>
            </a:r>
            <a:r>
              <a:rPr lang="fr-BE" sz="2400" dirty="0" smtClean="0"/>
              <a:t> in Brussels</a:t>
            </a:r>
          </a:p>
          <a:p>
            <a:pPr lvl="1">
              <a:buFont typeface="Arial" pitchFamily="34" charset="0"/>
              <a:buChar char="•"/>
            </a:pPr>
            <a:r>
              <a:rPr lang="nl-BE" sz="2400" dirty="0" smtClean="0"/>
              <a:t>Supply chain</a:t>
            </a:r>
          </a:p>
          <a:p>
            <a:pPr lvl="1">
              <a:buFont typeface="Arial" pitchFamily="34" charset="0"/>
              <a:buChar char="•"/>
            </a:pPr>
            <a:r>
              <a:rPr lang="fr-BE" sz="2400" dirty="0" smtClean="0"/>
              <a:t>40 Y – The Place to Be</a:t>
            </a:r>
            <a:endParaRPr lang="nl-BE" sz="2400" dirty="0" smtClean="0"/>
          </a:p>
          <a:p>
            <a:pPr lvl="1">
              <a:buFont typeface="Arial" pitchFamily="34" charset="0"/>
              <a:buChar char="•"/>
            </a:pPr>
            <a:r>
              <a:rPr lang="nl-BE" sz="2400" dirty="0" smtClean="0"/>
              <a:t>…</a:t>
            </a:r>
          </a:p>
          <a:p>
            <a:pPr lvl="1" algn="ctr"/>
            <a:endParaRPr lang="nl-BE" sz="2400" b="1" i="1" dirty="0" smtClean="0"/>
          </a:p>
          <a:p>
            <a:pPr lvl="1" algn="ctr"/>
            <a:r>
              <a:rPr lang="nl-BE" sz="2400" b="1" i="1" dirty="0" smtClean="0"/>
              <a:t>More </a:t>
            </a:r>
            <a:r>
              <a:rPr lang="nl-BE" sz="2400" b="1" i="1" dirty="0" smtClean="0"/>
              <a:t>details </a:t>
            </a:r>
            <a:r>
              <a:rPr lang="nl-BE" sz="2400" b="1" i="1" dirty="0" err="1" smtClean="0"/>
              <a:t>on</a:t>
            </a:r>
            <a:r>
              <a:rPr lang="nl-BE" sz="2400" b="1" i="1" dirty="0" smtClean="0"/>
              <a:t> </a:t>
            </a:r>
            <a:r>
              <a:rPr lang="nl-BE" sz="2400" b="1" i="1" dirty="0" err="1" smtClean="0"/>
              <a:t>our</a:t>
            </a:r>
            <a:r>
              <a:rPr lang="nl-BE" sz="2400" b="1" i="1" dirty="0" smtClean="0"/>
              <a:t> website</a:t>
            </a:r>
            <a:endParaRPr lang="en-US" sz="2400" dirty="0" smtClean="0"/>
          </a:p>
          <a:p>
            <a:endParaRPr lang="en-US" dirty="0"/>
          </a:p>
        </p:txBody>
      </p:sp>
      <p:sp>
        <p:nvSpPr>
          <p:cNvPr id="11" name="Flèche droite 10"/>
          <p:cNvSpPr/>
          <p:nvPr/>
        </p:nvSpPr>
        <p:spPr>
          <a:xfrm>
            <a:off x="2051720" y="5445224"/>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OWERPOINTVERSION" val="12.0"/>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LUIDIAENABLED" val="False"/>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340</Words>
  <Application>Microsoft Office PowerPoint</Application>
  <PresentationFormat>Affichage à l'écran (4:3)</PresentationFormat>
  <Paragraphs>98</Paragraphs>
  <Slides>11</Slides>
  <Notes>10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Diapositive 1</vt:lpstr>
      <vt:lpstr>Agenda</vt:lpstr>
      <vt:lpstr>Membership</vt:lpstr>
      <vt:lpstr>How are we organized ?</vt:lpstr>
      <vt:lpstr> Scientific Committee Objectives</vt:lpstr>
      <vt:lpstr>Relation with FERMA</vt:lpstr>
      <vt:lpstr>What are the main objectives ?</vt:lpstr>
      <vt:lpstr>How do we meet these ?</vt:lpstr>
      <vt:lpstr>Objectives and activities foreseen in 2014-2015</vt:lpstr>
      <vt:lpstr>Objectives and activities foreseen in 2014-2015</vt:lpstr>
      <vt:lpstr>The End…</vt:lpstr>
    </vt:vector>
  </TitlesOfParts>
  <Company>SWIFT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 and foreign operations risk policy?</dc:title>
  <dc:creator>Enrique Flores-Schaefer</dc:creator>
  <cp:lastModifiedBy>u91427</cp:lastModifiedBy>
  <cp:revision>131</cp:revision>
  <dcterms:created xsi:type="dcterms:W3CDTF">2011-10-28T14:10:55Z</dcterms:created>
  <dcterms:modified xsi:type="dcterms:W3CDTF">2014-09-17T15:45:21Z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-1134424291</vt:i4>
  </property>
  <property fmtid="{D5CDD505-2E9C-101B-9397-08002B2CF9AE}" pid="3" name="_NewReviewCycle">
    <vt:lpwstr/>
  </property>
  <property fmtid="{D5CDD505-2E9C-101B-9397-08002B2CF9AE}" pid="4" name="_EmailSubject">
    <vt:lpwstr>PwC - BELRIM / PRMIA event - Lists + presentations</vt:lpwstr>
  </property>
  <property fmtid="{D5CDD505-2E9C-101B-9397-08002B2CF9AE}" pid="5" name="_AuthorEmail">
    <vt:lpwstr>Diane.Mintjens@dexia.com</vt:lpwstr>
  </property>
  <property fmtid="{D5CDD505-2E9C-101B-9397-08002B2CF9AE}" pid="6" name="_AuthorEmailDisplayName">
    <vt:lpwstr>Mintjens Diane (Dexia Group)</vt:lpwstr>
  </property>
</Properties>
</file>