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85" r:id="rId2"/>
    <p:sldMasterId id="2147483697" r:id="rId3"/>
    <p:sldMasterId id="2147483709" r:id="rId4"/>
    <p:sldMasterId id="2147483757" r:id="rId5"/>
    <p:sldMasterId id="2147483769" r:id="rId6"/>
    <p:sldMasterId id="2147483781" r:id="rId7"/>
    <p:sldMasterId id="2147483793" r:id="rId8"/>
  </p:sldMasterIdLst>
  <p:notesMasterIdLst>
    <p:notesMasterId r:id="rId40"/>
  </p:notesMasterIdLst>
  <p:sldIdLst>
    <p:sldId id="256" r:id="rId9"/>
    <p:sldId id="410" r:id="rId10"/>
    <p:sldId id="411" r:id="rId11"/>
    <p:sldId id="413" r:id="rId12"/>
    <p:sldId id="258" r:id="rId13"/>
    <p:sldId id="368" r:id="rId14"/>
    <p:sldId id="412" r:id="rId15"/>
    <p:sldId id="261" r:id="rId16"/>
    <p:sldId id="340" r:id="rId17"/>
    <p:sldId id="288" r:id="rId18"/>
    <p:sldId id="289" r:id="rId19"/>
    <p:sldId id="365" r:id="rId20"/>
    <p:sldId id="399" r:id="rId21"/>
    <p:sldId id="298" r:id="rId22"/>
    <p:sldId id="401" r:id="rId23"/>
    <p:sldId id="402" r:id="rId24"/>
    <p:sldId id="403" r:id="rId25"/>
    <p:sldId id="301" r:id="rId26"/>
    <p:sldId id="302" r:id="rId27"/>
    <p:sldId id="303" r:id="rId28"/>
    <p:sldId id="305" r:id="rId29"/>
    <p:sldId id="306" r:id="rId30"/>
    <p:sldId id="408" r:id="rId31"/>
    <p:sldId id="407" r:id="rId32"/>
    <p:sldId id="406" r:id="rId33"/>
    <p:sldId id="409" r:id="rId34"/>
    <p:sldId id="307" r:id="rId35"/>
    <p:sldId id="404" r:id="rId36"/>
    <p:sldId id="332" r:id="rId37"/>
    <p:sldId id="333" r:id="rId38"/>
    <p:sldId id="398" r:id="rId3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b="1"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b="1"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b="1"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b="1"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b="1"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90" autoAdjust="0"/>
  </p:normalViewPr>
  <p:slideViewPr>
    <p:cSldViewPr>
      <p:cViewPr varScale="1">
        <p:scale>
          <a:sx n="63" d="100"/>
          <a:sy n="63" d="100"/>
        </p:scale>
        <p:origin x="-1992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7680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C06C354-A7C0-4A95-A849-95EBC127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A68560-E33A-4D62-8265-DA7EFC63C25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83BC995-0D8D-43FA-8EB7-DAD0B2853319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 b="0">
              <a:solidFill>
                <a:srgbClr val="FFFFFF"/>
              </a:solidFill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943892-41F5-4E1C-B689-642B8220B86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69F6FF9-74FB-4043-A084-223648468D1C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200" b="0">
              <a:solidFill>
                <a:srgbClr val="FFFFFF"/>
              </a:solidFill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r-HR" sz="18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C2C6C4-58C1-4594-8BAC-36021875D71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mtClean="0">
              <a:latin typeface="Arial" charset="0"/>
              <a:ea typeface="Microsoft YaHei" charset="-122"/>
            </a:endParaRPr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0B436AF-392F-4965-8533-A3A681FD13CB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204896-9508-42C2-8E37-4A98EFBCFCB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mtClean="0">
              <a:latin typeface="Arial" charset="0"/>
              <a:ea typeface="Microsoft YaHei" charset="-122"/>
            </a:endParaRPr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C6CCD5-A3F3-48FE-A725-549A1A3EE4F6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26C9AD-5DD8-4A99-A314-6C678E90369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C8E5241-ACA9-4579-A171-61410BACAE69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 b="0">
              <a:solidFill>
                <a:srgbClr val="FFFFFF"/>
              </a:solidFill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C06C354-A7C0-4A95-A849-95EBC127E1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11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A9A8EF-897F-40D4-B891-BA382ACBBD1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F5E384B-82F1-4B25-A17D-412D7E69511C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 b="0">
              <a:solidFill>
                <a:srgbClr val="FFFFFF"/>
              </a:solidFill>
            </a:endParaRPr>
          </a:p>
        </p:txBody>
      </p:sp>
      <p:sp>
        <p:nvSpPr>
          <p:cNvPr id="145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C28A52-AE56-41C2-99E1-60396877D79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7856F93-9E7F-4955-987C-F312B15A6AC7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 b="0">
              <a:solidFill>
                <a:srgbClr val="FFFFFF"/>
              </a:solidFill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8B743C-DBC3-4A5E-9546-B383E80DC8D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mtClean="0">
              <a:latin typeface="Arial" charset="0"/>
              <a:ea typeface="Microsoft YaHei" charset="-122"/>
            </a:endParaRPr>
          </a:p>
        </p:txBody>
      </p:sp>
      <p:sp>
        <p:nvSpPr>
          <p:cNvPr id="7987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756DF7-8CE5-45EF-93A4-1D23084B0A3A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B6A5AD-8674-4A0F-8D42-68EC4D183C4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mtClean="0">
              <a:latin typeface="Arial" charset="0"/>
              <a:ea typeface="Microsoft YaHei" charset="-122"/>
            </a:endParaRPr>
          </a:p>
        </p:txBody>
      </p:sp>
      <p:sp>
        <p:nvSpPr>
          <p:cNvPr id="829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DACB7EE-6106-44A7-86BF-C9BCEC93E5DD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7D9A33-D43B-4630-9C37-AA0CE605B13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4537" cy="3414713"/>
          </a:xfrm>
          <a:solidFill>
            <a:srgbClr val="FFFFFF"/>
          </a:solidFill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8823FF-42C7-4FD5-9F45-D1D4B0B26E7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mtClean="0">
              <a:latin typeface="Arial" charset="0"/>
              <a:ea typeface="Microsoft YaHei" charset="-122"/>
            </a:endParaRP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22BF38D-2C44-45C0-A506-30071877800F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39D971-7E52-4821-9A70-5D17EA726C7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mtClean="0">
              <a:latin typeface="Arial" charset="0"/>
              <a:ea typeface="Microsoft YaHei" charset="-122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ACD90A4-A1A2-44B0-930B-92FEC06CE8F6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BDF9FF-D0C1-48D4-A3C7-C5810B87F34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mtClean="0">
              <a:latin typeface="Arial" charset="0"/>
              <a:ea typeface="Microsoft YaHei" charset="-122"/>
            </a:endParaRP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7408962-CB70-4B81-A262-3FD75FB8B27B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11AFA4-6B8C-401E-A6D8-DFA37990602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DEA5C3-AFB9-4215-8F4C-A548B8A26293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 b="0">
              <a:solidFill>
                <a:srgbClr val="FFFFFF"/>
              </a:solidFill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r-HR" sz="1800" smtClean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1CA9D8-72A6-4F72-B4C7-FC3229CC4D1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mtClean="0">
              <a:latin typeface="Arial" charset="0"/>
              <a:ea typeface="Microsoft YaHei" charset="-122"/>
            </a:endParaRPr>
          </a:p>
        </p:txBody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5354A93-C0E0-4E67-86C0-D7090AE8B632}" type="slidenum">
              <a:rPr lang="en-US" sz="1200" b="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B7A2-8088-401B-8BD0-8B6DDD883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D1F6-9890-47BC-845A-B96609EDBB3D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B34F-57D2-4725-AD07-35090EAF7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1A0F-19D3-4606-A5C4-8BE4B0B72836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4000" y="273050"/>
            <a:ext cx="2047875" cy="58229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4400" cy="5822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AB17F-A77B-45D3-ADCC-B567FB8302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8405-A998-4545-A3DC-A71515901BF1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07B162-60B8-4B79-8A76-591D4B4E8BBC}" type="slidenum">
              <a:rPr lang="fr-BE"/>
              <a:pPr/>
              <a:t>‹#›</a:t>
            </a:fld>
            <a:fld id="{0437073C-088A-4189-A526-DC11F6E4CFC8}" type="slidenum">
              <a:rPr lang="fr-BE"/>
              <a:pPr/>
              <a:t>‹#›</a:t>
            </a:fld>
            <a:fld id="{23434FE6-6A50-4EBA-8471-5E8CEDAFA77A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1B68B2-7AB4-44A1-8E11-84DBE0D5352B}" type="slidenum">
              <a:rPr lang="fr-BE"/>
              <a:pPr/>
              <a:t>‹#›</a:t>
            </a:fld>
            <a:fld id="{B1013C20-011B-471F-ABDD-7FA03036FF6D}" type="slidenum">
              <a:rPr lang="fr-BE"/>
              <a:pPr/>
              <a:t>‹#›</a:t>
            </a:fld>
            <a:fld id="{CF63F353-6115-41C5-B9D9-2DEB3D30B3AB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AA8600-E376-4678-8591-DDCFBACCBB25}" type="slidenum">
              <a:rPr lang="fr-BE"/>
              <a:pPr/>
              <a:t>‹#›</a:t>
            </a:fld>
            <a:fld id="{EC799EC9-5F26-42F4-B4D4-2016733586DC}" type="slidenum">
              <a:rPr lang="fr-BE"/>
              <a:pPr/>
              <a:t>‹#›</a:t>
            </a:fld>
            <a:fld id="{425D9FFA-9C21-4269-B1FB-89E714218596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1138" cy="449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0738" y="1604963"/>
            <a:ext cx="4021137" cy="449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682630-B3A3-41E3-BC76-F1C1B3069B5A}" type="slidenum">
              <a:rPr lang="fr-BE"/>
              <a:pPr/>
              <a:t>‹#›</a:t>
            </a:fld>
            <a:fld id="{4C21C062-AF78-495E-97AD-D996A1ADA53B}" type="slidenum">
              <a:rPr lang="fr-BE"/>
              <a:pPr/>
              <a:t>‹#›</a:t>
            </a:fld>
            <a:fld id="{03E31371-6BCE-495F-A6EF-902C567F6280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CEE064-16F2-4326-9142-67C86BF2EE6A}" type="slidenum">
              <a:rPr lang="fr-BE"/>
              <a:pPr/>
              <a:t>‹#›</a:t>
            </a:fld>
            <a:fld id="{B1168744-4188-450E-AE78-DAEDE579D536}" type="slidenum">
              <a:rPr lang="fr-BE"/>
              <a:pPr/>
              <a:t>‹#›</a:t>
            </a:fld>
            <a:fld id="{945D8C71-3A59-402B-BE05-57152F4088D2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82053F-A4AC-4BF2-A251-B8453C711093}" type="slidenum">
              <a:rPr lang="fr-BE"/>
              <a:pPr/>
              <a:t>‹#›</a:t>
            </a:fld>
            <a:fld id="{5B518F5D-5BB1-40A0-92A2-1922632B5341}" type="slidenum">
              <a:rPr lang="fr-BE"/>
              <a:pPr/>
              <a:t>‹#›</a:t>
            </a:fld>
            <a:fld id="{23906DFC-0B5A-4A69-B98D-C85656C35FC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AF5F36-2EAC-426A-AD9E-5F2362C29D4A}" type="slidenum">
              <a:rPr lang="fr-BE"/>
              <a:pPr/>
              <a:t>‹#›</a:t>
            </a:fld>
            <a:fld id="{F3C812D0-55F3-4E8C-8A26-CD0ADF2E18D1}" type="slidenum">
              <a:rPr lang="fr-BE"/>
              <a:pPr/>
              <a:t>‹#›</a:t>
            </a:fld>
            <a:fld id="{809C4C4E-EFC1-4EA9-8596-46CD5554BB76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819A68-FF8B-4E63-BD9F-110F0263006E}" type="slidenum">
              <a:rPr lang="fr-BE"/>
              <a:pPr/>
              <a:t>‹#›</a:t>
            </a:fld>
            <a:fld id="{D40EB3A4-3CB9-4482-81C1-7A9A174AD085}" type="slidenum">
              <a:rPr lang="fr-BE"/>
              <a:pPr/>
              <a:t>‹#›</a:t>
            </a:fld>
            <a:fld id="{B5C4506D-F0F8-415F-8FE4-D357622064CE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952B-83DE-46CE-A38A-87A451700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9EFB-DB8D-41DB-B808-05D2FBD34118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961054-BC07-425A-99BC-718444606319}" type="slidenum">
              <a:rPr lang="fr-BE"/>
              <a:pPr/>
              <a:t>‹#›</a:t>
            </a:fld>
            <a:fld id="{8CD33A55-B723-49AD-9301-6DD8DEC02655}" type="slidenum">
              <a:rPr lang="fr-BE"/>
              <a:pPr/>
              <a:t>‹#›</a:t>
            </a:fld>
            <a:fld id="{25FD07A6-BCF9-4206-8D07-24C6608E6A00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A3FAE6-5CD6-45D2-9B85-07A972693CB5}" type="slidenum">
              <a:rPr lang="fr-BE"/>
              <a:pPr/>
              <a:t>‹#›</a:t>
            </a:fld>
            <a:fld id="{4DCB03C7-0356-4D61-A333-0E829405DE70}" type="slidenum">
              <a:rPr lang="fr-BE"/>
              <a:pPr/>
              <a:t>‹#›</a:t>
            </a:fld>
            <a:fld id="{87FA2370-19DC-46EA-9488-519300834B46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4000" y="273050"/>
            <a:ext cx="2047875" cy="58229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4400" cy="5822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0287FF-DC19-47BD-83C6-1E9BAA709313}" type="slidenum">
              <a:rPr lang="fr-BE"/>
              <a:pPr/>
              <a:t>‹#›</a:t>
            </a:fld>
            <a:fld id="{B6387739-346B-4462-BE34-C2C000BAA52E}" type="slidenum">
              <a:rPr lang="fr-BE"/>
              <a:pPr/>
              <a:t>‹#›</a:t>
            </a:fld>
            <a:fld id="{8D85D47D-6992-4C91-8E96-2A22CCE95535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C7AE69-8507-481C-B82A-3DAFB9C1637E}" type="slidenum">
              <a:rPr lang="fr-BE"/>
              <a:pPr/>
              <a:t>‹#›</a:t>
            </a:fld>
            <a:fld id="{53776AAF-2BBC-4072-AC76-3646EE4F9F7E}" type="slidenum">
              <a:rPr lang="fr-BE"/>
              <a:pPr/>
              <a:t>‹#›</a:t>
            </a:fld>
            <a:fld id="{04147FED-38E1-43DE-A3D9-F4C063E7217F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F3041B-B6DC-4B65-9038-0B6BF5927174}" type="slidenum">
              <a:rPr lang="fr-BE"/>
              <a:pPr/>
              <a:t>‹#›</a:t>
            </a:fld>
            <a:fld id="{31A7C798-DFE6-49E7-B05C-534587437979}" type="slidenum">
              <a:rPr lang="fr-BE"/>
              <a:pPr/>
              <a:t>‹#›</a:t>
            </a:fld>
            <a:fld id="{17194F72-EE76-4628-B097-6B2E9E9EA83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829C84-BE5B-49E0-A2BB-0E1FDAA2AB94}" type="slidenum">
              <a:rPr lang="fr-BE"/>
              <a:pPr/>
              <a:t>‹#›</a:t>
            </a:fld>
            <a:fld id="{80FC05C4-965C-4109-97AD-900043E90B55}" type="slidenum">
              <a:rPr lang="fr-BE"/>
              <a:pPr/>
              <a:t>‹#›</a:t>
            </a:fld>
            <a:fld id="{66C33096-4EF8-4E21-BA6D-7C325468A5DB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27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2325" y="1604963"/>
            <a:ext cx="40243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9E3C73-D53E-499F-9A17-3FF45CF3B461}" type="slidenum">
              <a:rPr lang="fr-BE"/>
              <a:pPr/>
              <a:t>‹#›</a:t>
            </a:fld>
            <a:fld id="{E0E28A31-32D4-47AA-9399-93104467F367}" type="slidenum">
              <a:rPr lang="fr-BE"/>
              <a:pPr/>
              <a:t>‹#›</a:t>
            </a:fld>
            <a:fld id="{5092898E-6A6E-411C-8615-1BC9EE34260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E27FC9-185A-4592-BB42-F8B89148F42E}" type="slidenum">
              <a:rPr lang="fr-BE"/>
              <a:pPr/>
              <a:t>‹#›</a:t>
            </a:fld>
            <a:fld id="{514B56C2-2F50-4314-B307-3AF69C17B65C}" type="slidenum">
              <a:rPr lang="fr-BE"/>
              <a:pPr/>
              <a:t>‹#›</a:t>
            </a:fld>
            <a:fld id="{435102E4-D162-406E-9B1B-C373BFBF2DE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F7D6A3-5BF6-4DC6-BDB1-EEAF9AA9685D}" type="slidenum">
              <a:rPr lang="fr-BE"/>
              <a:pPr/>
              <a:t>‹#›</a:t>
            </a:fld>
            <a:fld id="{DB35A905-BDE8-4039-AB3D-5D6903D0A95B}" type="slidenum">
              <a:rPr lang="fr-BE"/>
              <a:pPr/>
              <a:t>‹#›</a:t>
            </a:fld>
            <a:fld id="{ABF2713F-C16E-4E1F-A00E-6E97B3EE0481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EDD0EC-BE6E-4379-BA9D-8BE2228BFFD2}" type="slidenum">
              <a:rPr lang="fr-BE"/>
              <a:pPr/>
              <a:t>‹#›</a:t>
            </a:fld>
            <a:fld id="{E1EE706E-C659-4ABD-A068-C7AC8EA64654}" type="slidenum">
              <a:rPr lang="fr-BE"/>
              <a:pPr/>
              <a:t>‹#›</a:t>
            </a:fld>
            <a:fld id="{CD572228-161F-46D9-B475-7C6E94460FCA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A2A6-1139-4089-BABC-F1B4282B74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E0E9-5611-46BB-8FDD-0C86E60FC936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85F741-9D04-473B-9D15-A79E840BF485}" type="slidenum">
              <a:rPr lang="fr-BE"/>
              <a:pPr/>
              <a:t>‹#›</a:t>
            </a:fld>
            <a:fld id="{91F5FF6C-68AA-4113-A71E-A2D696053590}" type="slidenum">
              <a:rPr lang="fr-BE"/>
              <a:pPr/>
              <a:t>‹#›</a:t>
            </a:fld>
            <a:fld id="{BE2DCC5F-769B-450C-AFF7-C8B66B926F83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4A493C-665E-4A52-9F6D-24DBE34E562A}" type="slidenum">
              <a:rPr lang="fr-BE"/>
              <a:pPr/>
              <a:t>‹#›</a:t>
            </a:fld>
            <a:fld id="{78519130-71BD-46B8-ADFB-51CFA06A3B30}" type="slidenum">
              <a:rPr lang="fr-BE"/>
              <a:pPr/>
              <a:t>‹#›</a:t>
            </a:fld>
            <a:fld id="{F28381F9-CABD-4BED-B09D-3429F0452EB8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2F73A2-67BF-483A-8139-A5743BB703CF}" type="slidenum">
              <a:rPr lang="fr-BE"/>
              <a:pPr/>
              <a:t>‹#›</a:t>
            </a:fld>
            <a:fld id="{37C198BD-C973-4F95-A92C-98A778BA554C}" type="slidenum">
              <a:rPr lang="fr-BE"/>
              <a:pPr/>
              <a:t>‹#›</a:t>
            </a:fld>
            <a:fld id="{807EA98B-F8C1-4C4F-91D5-0E957253A43F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7175" y="273050"/>
            <a:ext cx="2049463" cy="582771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7575" cy="58277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F9492B-322F-4A06-ABBE-D0357CEF2AA9}" type="slidenum">
              <a:rPr lang="fr-BE"/>
              <a:pPr/>
              <a:t>‹#›</a:t>
            </a:fld>
            <a:fld id="{D08F9B8F-FB88-4377-85F3-CC0274DED2DE}" type="slidenum">
              <a:rPr lang="fr-BE"/>
              <a:pPr/>
              <a:t>‹#›</a:t>
            </a:fld>
            <a:fld id="{CCCCAF4C-F4FD-4081-8CC6-CB2A3C25F1DB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44E-02CD-42E0-9302-5CE4A30CB339}" type="slidenum">
              <a:rPr lang="fr-BE" smtClean="0"/>
              <a:pPr/>
              <a:t>‹#›</a:t>
            </a:fld>
            <a:fld id="{E2B4485B-2D49-4508-98BD-35133994D015}" type="slidenum">
              <a:rPr lang="fr-BE" smtClean="0"/>
              <a:pPr/>
              <a:t>‹#›</a:t>
            </a:fld>
            <a:fld id="{543E2E64-7123-4A76-99D9-861E86D43CB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0509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8AE9-9EC4-4CA4-912E-6CEBF71E0752}" type="slidenum">
              <a:rPr lang="fr-BE" smtClean="0"/>
              <a:pPr/>
              <a:t>‹#›</a:t>
            </a:fld>
            <a:fld id="{91AD1088-FE74-4523-B222-912C3F80C524}" type="slidenum">
              <a:rPr lang="fr-BE" smtClean="0"/>
              <a:pPr/>
              <a:t>‹#›</a:t>
            </a:fld>
            <a:fld id="{41087F9E-ED54-4692-8207-183D12534F0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4711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773-72C6-438D-921F-4F897567BBCA}" type="slidenum">
              <a:rPr lang="fr-BE" smtClean="0"/>
              <a:pPr/>
              <a:t>‹#›</a:t>
            </a:fld>
            <a:fld id="{3AC5CED6-92B1-44EB-91AA-103283921D19}" type="slidenum">
              <a:rPr lang="fr-BE" smtClean="0"/>
              <a:pPr/>
              <a:t>‹#›</a:t>
            </a:fld>
            <a:fld id="{6197A75A-8AA2-4285-A625-7AEC145DFFB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3627454"/>
      </p:ext>
    </p:extLst>
  </p:cSld>
  <p:clrMapOvr>
    <a:masterClrMapping/>
  </p:clrMapOvr>
  <p:hf sldNum="0"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4A0D-1FD3-4271-BBA5-59A8EC0D3388}" type="slidenum">
              <a:rPr lang="fr-BE" smtClean="0"/>
              <a:pPr/>
              <a:t>‹#›</a:t>
            </a:fld>
            <a:fld id="{84292793-446D-4A50-88F0-B963EC760558}" type="slidenum">
              <a:rPr lang="fr-BE" smtClean="0"/>
              <a:pPr/>
              <a:t>‹#›</a:t>
            </a:fld>
            <a:fld id="{EB3976F7-D5E3-4AC9-A3ED-CBE0B65C411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7264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78D-9BE5-44C1-AD99-F43752726D49}" type="slidenum">
              <a:rPr lang="fr-BE" smtClean="0"/>
              <a:pPr/>
              <a:t>‹#›</a:t>
            </a:fld>
            <a:fld id="{C15AA1C8-6F9D-4E04-88F1-65D8658C4DBF}" type="slidenum">
              <a:rPr lang="fr-BE" smtClean="0"/>
              <a:pPr/>
              <a:t>‹#›</a:t>
            </a:fld>
            <a:fld id="{46F49F7D-7AF1-40ED-8AC9-392A431245A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2217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123-8A8B-495B-9849-6F40CA0D7331}" type="slidenum">
              <a:rPr lang="fr-BE" smtClean="0"/>
              <a:pPr/>
              <a:t>‹#›</a:t>
            </a:fld>
            <a:fld id="{38290DFF-40C3-4465-9A41-B9E4E338A77F}" type="slidenum">
              <a:rPr lang="fr-BE" smtClean="0"/>
              <a:pPr/>
              <a:t>‹#›</a:t>
            </a:fld>
            <a:fld id="{ABF40A1B-9BCB-4737-B3D7-879ADD05B57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213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1138" cy="449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0738" y="1604963"/>
            <a:ext cx="4021137" cy="449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B9CF-8D63-434C-91D6-D01044668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79A8D-EA63-4555-8814-4FBDCB9AC4BC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EDE-FD0D-4BBB-9373-940617C4947E}" type="slidenum">
              <a:rPr lang="fr-BE" smtClean="0"/>
              <a:pPr/>
              <a:t>‹#›</a:t>
            </a:fld>
            <a:fld id="{38016E0D-77E6-4148-85C3-3B2E245CE50F}" type="slidenum">
              <a:rPr lang="fr-BE" smtClean="0"/>
              <a:pPr/>
              <a:t>‹#›</a:t>
            </a:fld>
            <a:fld id="{2B415071-F037-428E-9F00-1D633040D0F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5512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876-9A2E-451F-A814-EAC6A3FFE8D3}" type="slidenum">
              <a:rPr lang="fr-BE" smtClean="0"/>
              <a:pPr/>
              <a:t>‹#›</a:t>
            </a:fld>
            <a:fld id="{2308957A-59B3-463A-B7D4-955B54E822D7}" type="slidenum">
              <a:rPr lang="fr-BE" smtClean="0"/>
              <a:pPr/>
              <a:t>‹#›</a:t>
            </a:fld>
            <a:fld id="{BF9D3694-2D38-4527-AFB5-8A97626189B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8428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080-AFB2-47BC-9542-2FAE985A40BB}" type="slidenum">
              <a:rPr lang="fr-BE" smtClean="0"/>
              <a:pPr/>
              <a:t>‹#›</a:t>
            </a:fld>
            <a:fld id="{F9EA2437-4CF6-4038-92F5-BE2121A9BED4}" type="slidenum">
              <a:rPr lang="fr-BE" smtClean="0"/>
              <a:pPr/>
              <a:t>‹#›</a:t>
            </a:fld>
            <a:fld id="{E8F906F4-8671-4DD6-B9F7-1D99B074276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7229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3465-FA6C-4FA8-A31B-8BE1AE0E3E13}" type="slidenum">
              <a:rPr lang="fr-BE" smtClean="0"/>
              <a:pPr/>
              <a:t>‹#›</a:t>
            </a:fld>
            <a:fld id="{ABF43667-6608-414C-B151-14BCA359CA18}" type="slidenum">
              <a:rPr lang="fr-BE" smtClean="0"/>
              <a:pPr/>
              <a:t>‹#›</a:t>
            </a:fld>
            <a:fld id="{827D1D2A-82EA-47E3-B2A6-DDB1C575AB0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7093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899B-5191-47DB-895F-7E1880ED6573}" type="slidenum">
              <a:rPr lang="fr-BE" smtClean="0"/>
              <a:pPr/>
              <a:t>‹#›</a:t>
            </a:fld>
            <a:fld id="{CBA18325-99BE-4B7B-91ED-08357609ECF3}" type="slidenum">
              <a:rPr lang="fr-BE" smtClean="0"/>
              <a:pPr/>
              <a:t>‹#›</a:t>
            </a:fld>
            <a:fld id="{66B061BF-A069-4AB9-AC14-BB659C5F39F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3207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66F44E-02CD-42E0-9302-5CE4A30CB339}" type="slidenum">
              <a:rPr lang="fr-BE" smtClean="0"/>
              <a:pPr/>
              <a:t>‹#›</a:t>
            </a:fld>
            <a:fld id="{E2B4485B-2D49-4508-98BD-35133994D015}" type="slidenum">
              <a:rPr lang="fr-BE" smtClean="0"/>
              <a:pPr/>
              <a:t>‹#›</a:t>
            </a:fld>
            <a:fld id="{543E2E64-7123-4A76-99D9-861E86D43CB9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058AE9-9EC4-4CA4-912E-6CEBF71E0752}" type="slidenum">
              <a:rPr lang="fr-BE" smtClean="0"/>
              <a:pPr/>
              <a:t>‹#›</a:t>
            </a:fld>
            <a:fld id="{91AD1088-FE74-4523-B222-912C3F80C524}" type="slidenum">
              <a:rPr lang="fr-BE" smtClean="0"/>
              <a:pPr/>
              <a:t>‹#›</a:t>
            </a:fld>
            <a:fld id="{41087F9E-ED54-4692-8207-183D12534F02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A2A6-1139-4089-BABC-F1B4282B74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E0E9-5611-46BB-8FDD-0C86E60FC936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1138" cy="449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0738" y="1604963"/>
            <a:ext cx="4021137" cy="449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B34A0D-1FD3-4271-BBA5-59A8EC0D3388}" type="slidenum">
              <a:rPr lang="fr-BE" smtClean="0"/>
              <a:pPr/>
              <a:t>‹#›</a:t>
            </a:fld>
            <a:fld id="{84292793-446D-4A50-88F0-B963EC760558}" type="slidenum">
              <a:rPr lang="fr-BE" smtClean="0"/>
              <a:pPr/>
              <a:t>‹#›</a:t>
            </a:fld>
            <a:fld id="{EB3976F7-D5E3-4AC9-A3ED-CBE0B65C411D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9D678D-9BE5-44C1-AD99-F43752726D49}" type="slidenum">
              <a:rPr lang="fr-BE" smtClean="0"/>
              <a:pPr/>
              <a:t>‹#›</a:t>
            </a:fld>
            <a:fld id="{C15AA1C8-6F9D-4E04-88F1-65D8658C4DBF}" type="slidenum">
              <a:rPr lang="fr-BE" smtClean="0"/>
              <a:pPr/>
              <a:t>‹#›</a:t>
            </a:fld>
            <a:fld id="{46F49F7D-7AF1-40ED-8AC9-392A431245A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Espace réservé de la date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AE34-B1B9-40E1-8798-E7F675D0CF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28E0E-3A7B-4800-9775-3A5AD71F5069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C84123-8A8B-495B-9849-6F40CA0D7331}" type="slidenum">
              <a:rPr lang="fr-BE" smtClean="0"/>
              <a:pPr/>
              <a:t>‹#›</a:t>
            </a:fld>
            <a:fld id="{38290DFF-40C3-4465-9A41-B9E4E338A77F}" type="slidenum">
              <a:rPr lang="fr-BE" smtClean="0"/>
              <a:pPr/>
              <a:t>‹#›</a:t>
            </a:fld>
            <a:fld id="{ABF40A1B-9BCB-4737-B3D7-879ADD05B57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F7CEDE-FD0D-4BBB-9373-940617C4947E}" type="slidenum">
              <a:rPr lang="fr-BE" smtClean="0"/>
              <a:pPr/>
              <a:t>‹#›</a:t>
            </a:fld>
            <a:fld id="{38016E0D-77E6-4148-85C3-3B2E245CE50F}" type="slidenum">
              <a:rPr lang="fr-BE" smtClean="0"/>
              <a:pPr/>
              <a:t>‹#›</a:t>
            </a:fld>
            <a:fld id="{2B415071-F037-428E-9F00-1D633040D0FA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E54876-9A2E-451F-A814-EAC6A3FFE8D3}" type="slidenum">
              <a:rPr lang="fr-BE" smtClean="0"/>
              <a:pPr/>
              <a:t>‹#›</a:t>
            </a:fld>
            <a:fld id="{2308957A-59B3-463A-B7D4-955B54E822D7}" type="slidenum">
              <a:rPr lang="fr-BE" smtClean="0"/>
              <a:pPr/>
              <a:t>‹#›</a:t>
            </a:fld>
            <a:fld id="{BF9D3694-2D38-4527-AFB5-8A97626189B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D29080-AFB2-47BC-9542-2FAE985A40BB}" type="slidenum">
              <a:rPr lang="fr-BE" smtClean="0"/>
              <a:pPr/>
              <a:t>‹#›</a:t>
            </a:fld>
            <a:fld id="{F9EA2437-4CF6-4038-92F5-BE2121A9BED4}" type="slidenum">
              <a:rPr lang="fr-BE" smtClean="0"/>
              <a:pPr/>
              <a:t>‹#›</a:t>
            </a:fld>
            <a:fld id="{E8F906F4-8671-4DD6-B9F7-1D99B0742761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C93465-FA6C-4FA8-A31B-8BE1AE0E3E13}" type="slidenum">
              <a:rPr lang="fr-BE" smtClean="0"/>
              <a:pPr/>
              <a:t>‹#›</a:t>
            </a:fld>
            <a:fld id="{ABF43667-6608-414C-B151-14BCA359CA18}" type="slidenum">
              <a:rPr lang="fr-BE" smtClean="0"/>
              <a:pPr/>
              <a:t>‹#›</a:t>
            </a:fld>
            <a:fld id="{827D1D2A-82EA-47E3-B2A6-DDB1C575AB08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4000" y="273050"/>
            <a:ext cx="2047875" cy="58229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4400" cy="5822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66899B-5191-47DB-895F-7E1880ED6573}" type="slidenum">
              <a:rPr lang="fr-BE" smtClean="0"/>
              <a:pPr/>
              <a:t>‹#›</a:t>
            </a:fld>
            <a:fld id="{CBA18325-99BE-4B7B-91ED-08357609ECF3}" type="slidenum">
              <a:rPr lang="fr-BE" smtClean="0"/>
              <a:pPr/>
              <a:t>‹#›</a:t>
            </a:fld>
            <a:fld id="{66B061BF-A069-4AB9-AC14-BB659C5F39F2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07B162-60B8-4B79-8A76-591D4B4E8BBC}" type="slidenum">
              <a:rPr lang="fr-BE"/>
              <a:pPr/>
              <a:t>‹#›</a:t>
            </a:fld>
            <a:fld id="{0437073C-088A-4189-A526-DC11F6E4CFC8}" type="slidenum">
              <a:rPr lang="fr-BE"/>
              <a:pPr/>
              <a:t>‹#›</a:t>
            </a:fld>
            <a:fld id="{23434FE6-6A50-4EBA-8471-5E8CEDAFA77A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1B68B2-7AB4-44A1-8E11-84DBE0D5352B}" type="slidenum">
              <a:rPr lang="fr-BE"/>
              <a:pPr/>
              <a:t>‹#›</a:t>
            </a:fld>
            <a:fld id="{B1013C20-011B-471F-ABDD-7FA03036FF6D}" type="slidenum">
              <a:rPr lang="fr-BE"/>
              <a:pPr/>
              <a:t>‹#›</a:t>
            </a:fld>
            <a:fld id="{CF63F353-6115-41C5-B9D9-2DEB3D30B3AB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AA8600-E376-4678-8591-DDCFBACCBB25}" type="slidenum">
              <a:rPr lang="fr-BE"/>
              <a:pPr/>
              <a:t>‹#›</a:t>
            </a:fld>
            <a:fld id="{EC799EC9-5F26-42F4-B4D4-2016733586DC}" type="slidenum">
              <a:rPr lang="fr-BE"/>
              <a:pPr/>
              <a:t>‹#›</a:t>
            </a:fld>
            <a:fld id="{425D9FFA-9C21-4269-B1FB-89E714218596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1138" cy="449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0738" y="1604963"/>
            <a:ext cx="4021137" cy="449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682630-B3A3-41E3-BC76-F1C1B3069B5A}" type="slidenum">
              <a:rPr lang="fr-BE"/>
              <a:pPr/>
              <a:t>‹#›</a:t>
            </a:fld>
            <a:fld id="{4C21C062-AF78-495E-97AD-D996A1ADA53B}" type="slidenum">
              <a:rPr lang="fr-BE"/>
              <a:pPr/>
              <a:t>‹#›</a:t>
            </a:fld>
            <a:fld id="{03E31371-6BCE-495F-A6EF-902C567F6280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7C60-B28F-4452-AD24-AF667CC5FD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5D74-AA35-4025-9A49-9EF74BE59077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CEE064-16F2-4326-9142-67C86BF2EE6A}" type="slidenum">
              <a:rPr lang="fr-BE"/>
              <a:pPr/>
              <a:t>‹#›</a:t>
            </a:fld>
            <a:fld id="{B1168744-4188-450E-AE78-DAEDE579D536}" type="slidenum">
              <a:rPr lang="fr-BE"/>
              <a:pPr/>
              <a:t>‹#›</a:t>
            </a:fld>
            <a:fld id="{945D8C71-3A59-402B-BE05-57152F4088D2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82053F-A4AC-4BF2-A251-B8453C711093}" type="slidenum">
              <a:rPr lang="fr-BE"/>
              <a:pPr/>
              <a:t>‹#›</a:t>
            </a:fld>
            <a:fld id="{5B518F5D-5BB1-40A0-92A2-1922632B5341}" type="slidenum">
              <a:rPr lang="fr-BE"/>
              <a:pPr/>
              <a:t>‹#›</a:t>
            </a:fld>
            <a:fld id="{23906DFC-0B5A-4A69-B98D-C85656C35FC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AF5F36-2EAC-426A-AD9E-5F2362C29D4A}" type="slidenum">
              <a:rPr lang="fr-BE"/>
              <a:pPr/>
              <a:t>‹#›</a:t>
            </a:fld>
            <a:fld id="{F3C812D0-55F3-4E8C-8A26-CD0ADF2E18D1}" type="slidenum">
              <a:rPr lang="fr-BE"/>
              <a:pPr/>
              <a:t>‹#›</a:t>
            </a:fld>
            <a:fld id="{809C4C4E-EFC1-4EA9-8596-46CD5554BB76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819A68-FF8B-4E63-BD9F-110F0263006E}" type="slidenum">
              <a:rPr lang="fr-BE"/>
              <a:pPr/>
              <a:t>‹#›</a:t>
            </a:fld>
            <a:fld id="{D40EB3A4-3CB9-4482-81C1-7A9A174AD085}" type="slidenum">
              <a:rPr lang="fr-BE"/>
              <a:pPr/>
              <a:t>‹#›</a:t>
            </a:fld>
            <a:fld id="{B5C4506D-F0F8-415F-8FE4-D357622064CE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961054-BC07-425A-99BC-718444606319}" type="slidenum">
              <a:rPr lang="fr-BE"/>
              <a:pPr/>
              <a:t>‹#›</a:t>
            </a:fld>
            <a:fld id="{8CD33A55-B723-49AD-9301-6DD8DEC02655}" type="slidenum">
              <a:rPr lang="fr-BE"/>
              <a:pPr/>
              <a:t>‹#›</a:t>
            </a:fld>
            <a:fld id="{25FD07A6-BCF9-4206-8D07-24C6608E6A00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A3FAE6-5CD6-45D2-9B85-07A972693CB5}" type="slidenum">
              <a:rPr lang="fr-BE"/>
              <a:pPr/>
              <a:t>‹#›</a:t>
            </a:fld>
            <a:fld id="{4DCB03C7-0356-4D61-A333-0E829405DE70}" type="slidenum">
              <a:rPr lang="fr-BE"/>
              <a:pPr/>
              <a:t>‹#›</a:t>
            </a:fld>
            <a:fld id="{87FA2370-19DC-46EA-9488-519300834B46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4000" y="273050"/>
            <a:ext cx="2047875" cy="582295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4400" cy="5822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0287FF-DC19-47BD-83C6-1E9BAA709313}" type="slidenum">
              <a:rPr lang="fr-BE"/>
              <a:pPr/>
              <a:t>‹#›</a:t>
            </a:fld>
            <a:fld id="{B6387739-346B-4462-BE34-C2C000BAA52E}" type="slidenum">
              <a:rPr lang="fr-BE"/>
              <a:pPr/>
              <a:t>‹#›</a:t>
            </a:fld>
            <a:fld id="{8D85D47D-6992-4C91-8E96-2A22CCE95535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C7AE69-8507-481C-B82A-3DAFB9C1637E}" type="slidenum">
              <a:rPr lang="fr-BE"/>
              <a:pPr/>
              <a:t>‹#›</a:t>
            </a:fld>
            <a:fld id="{53776AAF-2BBC-4072-AC76-3646EE4F9F7E}" type="slidenum">
              <a:rPr lang="fr-BE"/>
              <a:pPr/>
              <a:t>‹#›</a:t>
            </a:fld>
            <a:fld id="{04147FED-38E1-43DE-A3D9-F4C063E7217F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F3041B-B6DC-4B65-9038-0B6BF5927174}" type="slidenum">
              <a:rPr lang="fr-BE"/>
              <a:pPr/>
              <a:t>‹#›</a:t>
            </a:fld>
            <a:fld id="{31A7C798-DFE6-49E7-B05C-534587437979}" type="slidenum">
              <a:rPr lang="fr-BE"/>
              <a:pPr/>
              <a:t>‹#›</a:t>
            </a:fld>
            <a:fld id="{17194F72-EE76-4628-B097-6B2E9E9EA83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829C84-BE5B-49E0-A2BB-0E1FDAA2AB94}" type="slidenum">
              <a:rPr lang="fr-BE"/>
              <a:pPr/>
              <a:t>‹#›</a:t>
            </a:fld>
            <a:fld id="{80FC05C4-965C-4109-97AD-900043E90B55}" type="slidenum">
              <a:rPr lang="fr-BE"/>
              <a:pPr/>
              <a:t>‹#›</a:t>
            </a:fld>
            <a:fld id="{66C33096-4EF8-4E21-BA6D-7C325468A5DB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A4D98-7948-479F-B838-3006F8BF7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428F-23FB-4660-AA5D-EC19531E5545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27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2325" y="1604963"/>
            <a:ext cx="40243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9E3C73-D53E-499F-9A17-3FF45CF3B461}" type="slidenum">
              <a:rPr lang="fr-BE"/>
              <a:pPr/>
              <a:t>‹#›</a:t>
            </a:fld>
            <a:fld id="{E0E28A31-32D4-47AA-9399-93104467F367}" type="slidenum">
              <a:rPr lang="fr-BE"/>
              <a:pPr/>
              <a:t>‹#›</a:t>
            </a:fld>
            <a:fld id="{5092898E-6A6E-411C-8615-1BC9EE34260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E27FC9-185A-4592-BB42-F8B89148F42E}" type="slidenum">
              <a:rPr lang="fr-BE"/>
              <a:pPr/>
              <a:t>‹#›</a:t>
            </a:fld>
            <a:fld id="{514B56C2-2F50-4314-B307-3AF69C17B65C}" type="slidenum">
              <a:rPr lang="fr-BE"/>
              <a:pPr/>
              <a:t>‹#›</a:t>
            </a:fld>
            <a:fld id="{435102E4-D162-406E-9B1B-C373BFBF2DE9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F7D6A3-5BF6-4DC6-BDB1-EEAF9AA9685D}" type="slidenum">
              <a:rPr lang="fr-BE"/>
              <a:pPr/>
              <a:t>‹#›</a:t>
            </a:fld>
            <a:fld id="{DB35A905-BDE8-4039-AB3D-5D6903D0A95B}" type="slidenum">
              <a:rPr lang="fr-BE"/>
              <a:pPr/>
              <a:t>‹#›</a:t>
            </a:fld>
            <a:fld id="{ABF2713F-C16E-4E1F-A00E-6E97B3EE0481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EDD0EC-BE6E-4379-BA9D-8BE2228BFFD2}" type="slidenum">
              <a:rPr lang="fr-BE"/>
              <a:pPr/>
              <a:t>‹#›</a:t>
            </a:fld>
            <a:fld id="{E1EE706E-C659-4ABD-A068-C7AC8EA64654}" type="slidenum">
              <a:rPr lang="fr-BE"/>
              <a:pPr/>
              <a:t>‹#›</a:t>
            </a:fld>
            <a:fld id="{CD572228-161F-46D9-B475-7C6E94460FCA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85F741-9D04-473B-9D15-A79E840BF485}" type="slidenum">
              <a:rPr lang="fr-BE"/>
              <a:pPr/>
              <a:t>‹#›</a:t>
            </a:fld>
            <a:fld id="{91F5FF6C-68AA-4113-A71E-A2D696053590}" type="slidenum">
              <a:rPr lang="fr-BE"/>
              <a:pPr/>
              <a:t>‹#›</a:t>
            </a:fld>
            <a:fld id="{BE2DCC5F-769B-450C-AFF7-C8B66B926F83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4A493C-665E-4A52-9F6D-24DBE34E562A}" type="slidenum">
              <a:rPr lang="fr-BE"/>
              <a:pPr/>
              <a:t>‹#›</a:t>
            </a:fld>
            <a:fld id="{78519130-71BD-46B8-ADFB-51CFA06A3B30}" type="slidenum">
              <a:rPr lang="fr-BE"/>
              <a:pPr/>
              <a:t>‹#›</a:t>
            </a:fld>
            <a:fld id="{F28381F9-CABD-4BED-B09D-3429F0452EB8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2F73A2-67BF-483A-8139-A5743BB703CF}" type="slidenum">
              <a:rPr lang="fr-BE"/>
              <a:pPr/>
              <a:t>‹#›</a:t>
            </a:fld>
            <a:fld id="{37C198BD-C973-4F95-A92C-98A778BA554C}" type="slidenum">
              <a:rPr lang="fr-BE"/>
              <a:pPr/>
              <a:t>‹#›</a:t>
            </a:fld>
            <a:fld id="{807EA98B-F8C1-4C4F-91D5-0E957253A43F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7175" y="273050"/>
            <a:ext cx="2049463" cy="582771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5997575" cy="58277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F9492B-322F-4A06-ABBE-D0357CEF2AA9}" type="slidenum">
              <a:rPr lang="fr-BE"/>
              <a:pPr/>
              <a:t>‹#›</a:t>
            </a:fld>
            <a:fld id="{D08F9B8F-FB88-4377-85F3-CC0274DED2DE}" type="slidenum">
              <a:rPr lang="fr-BE"/>
              <a:pPr/>
              <a:t>‹#›</a:t>
            </a:fld>
            <a:fld id="{CCCCAF4C-F4FD-4081-8CC6-CB2A3C25F1DB}" type="slidenum">
              <a:rPr lang="fr-BE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6F44E-02CD-42E0-9302-5CE4A30CB339}" type="slidenum">
              <a:rPr lang="fr-BE" smtClean="0"/>
              <a:pPr/>
              <a:t>‹#›</a:t>
            </a:fld>
            <a:fld id="{E2B4485B-2D49-4508-98BD-35133994D015}" type="slidenum">
              <a:rPr lang="fr-BE" smtClean="0"/>
              <a:pPr/>
              <a:t>‹#›</a:t>
            </a:fld>
            <a:fld id="{543E2E64-7123-4A76-99D9-861E86D43CB9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05094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8AE9-9EC4-4CA4-912E-6CEBF71E0752}" type="slidenum">
              <a:rPr lang="fr-BE" smtClean="0"/>
              <a:pPr/>
              <a:t>‹#›</a:t>
            </a:fld>
            <a:fld id="{91AD1088-FE74-4523-B222-912C3F80C524}" type="slidenum">
              <a:rPr lang="fr-BE" smtClean="0"/>
              <a:pPr/>
              <a:t>‹#›</a:t>
            </a:fld>
            <a:fld id="{41087F9E-ED54-4692-8207-183D12534F0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471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9811-62AE-49F5-9616-848CB9EAFE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9446-5DCD-464A-9F12-F1BDB5F9B2E9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C773-72C6-438D-921F-4F897567BBCA}" type="slidenum">
              <a:rPr lang="fr-BE" smtClean="0"/>
              <a:pPr/>
              <a:t>‹#›</a:t>
            </a:fld>
            <a:fld id="{3AC5CED6-92B1-44EB-91AA-103283921D19}" type="slidenum">
              <a:rPr lang="fr-BE" smtClean="0"/>
              <a:pPr/>
              <a:t>‹#›</a:t>
            </a:fld>
            <a:fld id="{6197A75A-8AA2-4285-A625-7AEC145DFFB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3627454"/>
      </p:ext>
    </p:extLst>
  </p:cSld>
  <p:clrMapOvr>
    <a:masterClrMapping/>
  </p:clrMapOvr>
  <p:hf sldNum="0"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4A0D-1FD3-4271-BBA5-59A8EC0D3388}" type="slidenum">
              <a:rPr lang="fr-BE" smtClean="0"/>
              <a:pPr/>
              <a:t>‹#›</a:t>
            </a:fld>
            <a:fld id="{84292793-446D-4A50-88F0-B963EC760558}" type="slidenum">
              <a:rPr lang="fr-BE" smtClean="0"/>
              <a:pPr/>
              <a:t>‹#›</a:t>
            </a:fld>
            <a:fld id="{EB3976F7-D5E3-4AC9-A3ED-CBE0B65C411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72649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78D-9BE5-44C1-AD99-F43752726D49}" type="slidenum">
              <a:rPr lang="fr-BE" smtClean="0"/>
              <a:pPr/>
              <a:t>‹#›</a:t>
            </a:fld>
            <a:fld id="{C15AA1C8-6F9D-4E04-88F1-65D8658C4DBF}" type="slidenum">
              <a:rPr lang="fr-BE" smtClean="0"/>
              <a:pPr/>
              <a:t>‹#›</a:t>
            </a:fld>
            <a:fld id="{46F49F7D-7AF1-40ED-8AC9-392A431245A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2217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4123-8A8B-495B-9849-6F40CA0D7331}" type="slidenum">
              <a:rPr lang="fr-BE" smtClean="0"/>
              <a:pPr/>
              <a:t>‹#›</a:t>
            </a:fld>
            <a:fld id="{38290DFF-40C3-4465-9A41-B9E4E338A77F}" type="slidenum">
              <a:rPr lang="fr-BE" smtClean="0"/>
              <a:pPr/>
              <a:t>‹#›</a:t>
            </a:fld>
            <a:fld id="{ABF40A1B-9BCB-4737-B3D7-879ADD05B57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21358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CEDE-FD0D-4BBB-9373-940617C4947E}" type="slidenum">
              <a:rPr lang="fr-BE" smtClean="0"/>
              <a:pPr/>
              <a:t>‹#›</a:t>
            </a:fld>
            <a:fld id="{38016E0D-77E6-4148-85C3-3B2E245CE50F}" type="slidenum">
              <a:rPr lang="fr-BE" smtClean="0"/>
              <a:pPr/>
              <a:t>‹#›</a:t>
            </a:fld>
            <a:fld id="{2B415071-F037-428E-9F00-1D633040D0FA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5512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54876-9A2E-451F-A814-EAC6A3FFE8D3}" type="slidenum">
              <a:rPr lang="fr-BE" smtClean="0"/>
              <a:pPr/>
              <a:t>‹#›</a:t>
            </a:fld>
            <a:fld id="{2308957A-59B3-463A-B7D4-955B54E822D7}" type="slidenum">
              <a:rPr lang="fr-BE" smtClean="0"/>
              <a:pPr/>
              <a:t>‹#›</a:t>
            </a:fld>
            <a:fld id="{BF9D3694-2D38-4527-AFB5-8A97626189B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84283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9080-AFB2-47BC-9542-2FAE985A40BB}" type="slidenum">
              <a:rPr lang="fr-BE" smtClean="0"/>
              <a:pPr/>
              <a:t>‹#›</a:t>
            </a:fld>
            <a:fld id="{F9EA2437-4CF6-4038-92F5-BE2121A9BED4}" type="slidenum">
              <a:rPr lang="fr-BE" smtClean="0"/>
              <a:pPr/>
              <a:t>‹#›</a:t>
            </a:fld>
            <a:fld id="{E8F906F4-8671-4DD6-B9F7-1D99B074276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72293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93465-FA6C-4FA8-A31B-8BE1AE0E3E13}" type="slidenum">
              <a:rPr lang="fr-BE" smtClean="0"/>
              <a:pPr/>
              <a:t>‹#›</a:t>
            </a:fld>
            <a:fld id="{ABF43667-6608-414C-B151-14BCA359CA18}" type="slidenum">
              <a:rPr lang="fr-BE" smtClean="0"/>
              <a:pPr/>
              <a:t>‹#›</a:t>
            </a:fld>
            <a:fld id="{827D1D2A-82EA-47E3-B2A6-DDB1C575AB08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70936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6899B-5191-47DB-895F-7E1880ED6573}" type="slidenum">
              <a:rPr lang="fr-BE" smtClean="0"/>
              <a:pPr/>
              <a:t>‹#›</a:t>
            </a:fld>
            <a:fld id="{CBA18325-99BE-4B7B-91ED-08357609ECF3}" type="slidenum">
              <a:rPr lang="fr-BE" smtClean="0"/>
              <a:pPr/>
              <a:t>‹#›</a:t>
            </a:fld>
            <a:fld id="{66B061BF-A069-4AB9-AC14-BB659C5F39F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320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6A00-D843-4989-89B0-AD9C39F18B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A963-4E56-4E19-A155-2C826A74AE1D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4675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94675" cy="449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5908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7088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F61A2A6-1139-4089-BABC-F1B4282B74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7088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E5BE0E9-5611-46BB-8FDD-0C86E60FC936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2pPr>
      <a:lvl3pPr marL="1143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3pPr>
      <a:lvl4pPr marL="1600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4pPr>
      <a:lvl5pPr marL="20574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5pPr>
      <a:lvl6pPr marL="25146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6pPr>
      <a:lvl7pPr marL="29718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7pPr>
      <a:lvl8pPr marL="3429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8pPr>
      <a:lvl9pPr marL="3886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4675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94675" cy="449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7088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59088" cy="79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7088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DB653CF5-0D64-4526-AABC-39D36FD0E0C7}" type="slidenum">
              <a:rPr lang="fr-BE"/>
              <a:pPr/>
              <a:t>‹#›</a:t>
            </a:fld>
            <a:fld id="{716E9700-872C-4EE2-BF81-8770AEB5F66F}" type="slidenum">
              <a:rPr lang="fr-BE"/>
              <a:pPr/>
              <a:t>‹#›</a:t>
            </a:fld>
            <a:fld id="{63AAB484-BBC5-4DCB-BF48-7D0BBFCD481D}" type="slidenum">
              <a:rPr lang="fr-BE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2pPr>
      <a:lvl3pPr marL="1143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3pPr>
      <a:lvl4pPr marL="1600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4pPr>
      <a:lvl5pPr marL="20574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5pPr>
      <a:lvl6pPr marL="25146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6pPr>
      <a:lvl7pPr marL="29718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7pPr>
      <a:lvl8pPr marL="3429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8pPr>
      <a:lvl9pPr marL="3886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4675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7088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59088" cy="79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7088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14D4ACBF-7C41-4D90-A0D8-773A70BB6DD0}" type="slidenum">
              <a:rPr lang="fr-BE"/>
              <a:pPr/>
              <a:t>‹#›</a:t>
            </a:fld>
            <a:fld id="{A8A5E5A2-A3CE-4D83-9513-722EBBDB87BB}" type="slidenum">
              <a:rPr lang="fr-BE"/>
              <a:pPr/>
              <a:t>‹#›</a:t>
            </a:fld>
            <a:fld id="{FB1F2531-C3FE-4234-9CC4-2C4DFD2148BE}" type="slidenum">
              <a:rPr lang="fr-BE"/>
              <a:pPr/>
              <a:t>‹#›</a:t>
            </a:fld>
            <a:endParaRPr lang="fr-B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99438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/>
  <p:txStyles>
    <p:titleStyle>
      <a:lvl1pPr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2pPr>
      <a:lvl3pPr marL="1143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3pPr>
      <a:lvl4pPr marL="1600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4pPr>
      <a:lvl5pPr marL="20574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5pPr>
      <a:lvl6pPr marL="25146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6pPr>
      <a:lvl7pPr marL="29718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7pPr>
      <a:lvl8pPr marL="3429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8pPr>
      <a:lvl9pPr marL="3886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F784-3DBE-4C43-905E-89360E1A58E5}" type="slidenum">
              <a:rPr lang="fr-BE" smtClean="0"/>
              <a:pPr/>
              <a:t>‹#›</a:t>
            </a:fld>
            <a:fld id="{F7A8819C-E9BE-4E82-8CCC-07C9E1A9FF8D}" type="slidenum">
              <a:rPr lang="fr-BE" smtClean="0"/>
              <a:pPr/>
              <a:t>‹#›</a:t>
            </a:fld>
            <a:fld id="{4C6C5C0A-5295-4CDF-AADE-FF22DACF512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35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4675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94675" cy="449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5908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7088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F61A2A6-1139-4089-BABC-F1B4282B74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7088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E5BE0E9-5611-46BB-8FDD-0C86E60FC936}" type="datetime1">
              <a:rPr lang="en-US" smtClean="0"/>
              <a:pPr>
                <a:defRPr/>
              </a:pPr>
              <a:t>3/09/14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2pPr>
      <a:lvl3pPr marL="1143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3pPr>
      <a:lvl4pPr marL="1600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4pPr>
      <a:lvl5pPr marL="20574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5pPr>
      <a:lvl6pPr marL="25146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6pPr>
      <a:lvl7pPr marL="29718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7pPr>
      <a:lvl8pPr marL="3429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8pPr>
      <a:lvl9pPr marL="3886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4675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94675" cy="449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7088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59088" cy="79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7088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DB653CF5-0D64-4526-AABC-39D36FD0E0C7}" type="slidenum">
              <a:rPr lang="fr-BE"/>
              <a:pPr/>
              <a:t>‹#›</a:t>
            </a:fld>
            <a:fld id="{716E9700-872C-4EE2-BF81-8770AEB5F66F}" type="slidenum">
              <a:rPr lang="fr-BE"/>
              <a:pPr/>
              <a:t>‹#›</a:t>
            </a:fld>
            <a:fld id="{63AAB484-BBC5-4DCB-BF48-7D0BBFCD481D}" type="slidenum">
              <a:rPr lang="fr-BE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/>
  <p:txStyles>
    <p:titleStyle>
      <a:lvl1pPr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2pPr>
      <a:lvl3pPr marL="1143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3pPr>
      <a:lvl4pPr marL="1600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4pPr>
      <a:lvl5pPr marL="20574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5pPr>
      <a:lvl6pPr marL="25146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6pPr>
      <a:lvl7pPr marL="29718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7pPr>
      <a:lvl8pPr marL="3429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8pPr>
      <a:lvl9pPr marL="3886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94675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7088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BE"/>
              <a:t>Beralymont - avril 2009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59088" cy="79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BE"/>
              <a:t>Marc Luyckx GHISI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7088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4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14D4ACBF-7C41-4D90-A0D8-773A70BB6DD0}" type="slidenum">
              <a:rPr lang="fr-BE"/>
              <a:pPr/>
              <a:t>‹#›</a:t>
            </a:fld>
            <a:fld id="{A8A5E5A2-A3CE-4D83-9513-722EBBDB87BB}" type="slidenum">
              <a:rPr lang="fr-BE"/>
              <a:pPr/>
              <a:t>‹#›</a:t>
            </a:fld>
            <a:fld id="{FB1F2531-C3FE-4234-9CC4-2C4DFD2148BE}" type="slidenum">
              <a:rPr lang="fr-BE"/>
              <a:pPr/>
              <a:t>‹#›</a:t>
            </a:fld>
            <a:endParaRPr lang="fr-B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199438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/>
  <p:txStyles>
    <p:titleStyle>
      <a:lvl1pPr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2pPr>
      <a:lvl3pPr marL="1143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3pPr>
      <a:lvl4pPr marL="1600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4pPr>
      <a:lvl5pPr marL="20574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5pPr>
      <a:lvl6pPr marL="25146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6pPr>
      <a:lvl7pPr marL="29718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7pPr>
      <a:lvl8pPr marL="34290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8pPr>
      <a:lvl9pPr marL="3886200" indent="-228600" algn="l" defTabSz="449263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Beralymont - avril 2009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Marc Luyckx GHISI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F784-3DBE-4C43-905E-89360E1A58E5}" type="slidenum">
              <a:rPr lang="fr-BE" smtClean="0"/>
              <a:pPr/>
              <a:t>‹#›</a:t>
            </a:fld>
            <a:fld id="{F7A8819C-E9BE-4E82-8CCC-07C9E1A9FF8D}" type="slidenum">
              <a:rPr lang="fr-BE" smtClean="0"/>
              <a:pPr/>
              <a:t>‹#›</a:t>
            </a:fld>
            <a:fld id="{4C6C5C0A-5295-4CDF-AADE-FF22DACF512C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35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neskey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marcluyckxghisi66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06B54FD-8EB3-4E7D-B2A4-A7539FD76FC5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2226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 anchorCtr="1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SUSTAINABLE (POST) CAPITALISM ?</a:t>
            </a:r>
            <a:endParaRPr lang="en-US" sz="6600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55576" y="3140968"/>
            <a:ext cx="7560840" cy="2548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32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BELRIM, Sep 4, 2014</a:t>
            </a: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3200" b="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Marc </a:t>
            </a:r>
            <a:r>
              <a:rPr lang="en-U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LUYCKX GHISI</a:t>
            </a:r>
          </a:p>
          <a:p>
            <a:pPr marL="457200" lvl="1" indent="0" algn="ctr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Former </a:t>
            </a:r>
            <a:r>
              <a:rPr lang="en-US" sz="1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member of the “Forward Studies Unit”, EU</a:t>
            </a:r>
          </a:p>
          <a:p>
            <a:pPr marL="457200" lvl="1" indent="0" algn="ctr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8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8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 Luyckx GHISI,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000DE9C-0E27-4D74-A535-B1483672E06C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BE" sz="4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fr-B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LISBON </a:t>
            </a:r>
            <a:r>
              <a:rPr lang="fr-BE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STRATEGY: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BE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AS A NEW PARADIGM </a:t>
            </a:r>
            <a:endParaRPr lang="fr-BE" sz="4400" b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57200" y="1916832"/>
            <a:ext cx="8229600" cy="410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fr-BE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 March 2000, the Head of the 15 </a:t>
            </a:r>
            <a:r>
              <a:rPr lang="fr-BE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Member States</a:t>
            </a:r>
            <a:r>
              <a:rPr lang="fr-BE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, </a:t>
            </a:r>
            <a:r>
              <a:rPr lang="fr-BE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canceled the MAIN paragraph:</a:t>
            </a:r>
          </a:p>
          <a:p>
            <a:pPr marL="338138" indent="-338138"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fr-BE" sz="3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« A new paradigm is emerging encompassing both a technological revolution and a major change in the social exchange of knowledge, affecting all institutions… » p.276.</a:t>
            </a:r>
          </a:p>
          <a:p>
            <a:pPr marL="338138" indent="-338138"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fr-BE" sz="2800" i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fr-BE" sz="2800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 Luyckx GHISI,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D37FB95-8A0C-4A0B-9683-357AF0F05035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BE" sz="6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DEFINITIONS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507413" cy="439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fr-BE" sz="36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Data:</a:t>
            </a:r>
            <a:r>
              <a:rPr lang="fr-BE" sz="3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fr-BE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what is on the web, unorganised</a:t>
            </a:r>
          </a:p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fr-BE" sz="36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Information:</a:t>
            </a:r>
            <a:r>
              <a:rPr lang="fr-B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fr-BE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is already sorted by « Google »</a:t>
            </a:r>
            <a:r>
              <a:rPr lang="fr-BE" sz="3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. </a:t>
            </a:r>
            <a:r>
              <a:rPr lang="fr-BE" sz="36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Quality</a:t>
            </a:r>
            <a:r>
              <a:rPr lang="fr-BE" sz="3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before quantity</a:t>
            </a:r>
            <a:endParaRPr lang="hr-HR" sz="36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fr-BE" sz="36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Knowledge:</a:t>
            </a:r>
            <a:r>
              <a:rPr lang="fr-B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fr-BE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is digested by </a:t>
            </a:r>
            <a:r>
              <a:rPr lang="fr-BE" sz="3600" b="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human </a:t>
            </a:r>
            <a:r>
              <a:rPr lang="fr-BE" sz="3600" b="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Person.</a:t>
            </a:r>
            <a:r>
              <a:rPr lang="fr-BE" sz="3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endParaRPr lang="fr-BE" sz="36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fr-BE" sz="36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Wisdom:</a:t>
            </a:r>
            <a:r>
              <a:rPr lang="hr-HR" sz="3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hr-HR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Knowledge are </a:t>
            </a:r>
            <a:r>
              <a:rPr lang="fr-BE" sz="36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rare. Not enough.</a:t>
            </a:r>
            <a:r>
              <a:rPr lang="fr-BE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hr-HR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</a:p>
          <a:p>
            <a:pPr marL="338138" indent="-338138">
              <a:spcBef>
                <a:spcPts val="8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hr-HR" sz="32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1.google.com/images?q=tbn:ANd9GcSW_s4KCc3GmyXASWv7xxCeWZacD4aMqLMWyeDu8zN_eBgp-Im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7145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6516216" y="1628775"/>
            <a:ext cx="2448397" cy="863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New CEO: enabling </a:t>
            </a:r>
            <a:r>
              <a:rPr lang="en-US" sz="1400" dirty="0" smtClean="0">
                <a:solidFill>
                  <a:prstClr val="black"/>
                </a:solidFill>
              </a:rPr>
              <a:t>creativity in networks </a:t>
            </a:r>
            <a:r>
              <a:rPr lang="en-US" sz="1400" dirty="0">
                <a:solidFill>
                  <a:prstClr val="black"/>
                </a:solidFill>
              </a:rPr>
              <a:t>and sharing, caring for humans!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48488" y="2997200"/>
            <a:ext cx="2016125" cy="86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New human-centered management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75463" y="4365625"/>
            <a:ext cx="2017712" cy="86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HUMAN ABOVE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MACHINE (Apple)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(Positive scenario)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56325" y="5516563"/>
            <a:ext cx="2016125" cy="8651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Beyond trade: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Free sharing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Knowledge is like love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51275" y="5805488"/>
            <a:ext cx="2016125" cy="86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New measurements = Qualitative “intangible assets”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19250" y="5661025"/>
            <a:ext cx="2016125" cy="86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Beyond patenting: “Open Source”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8313" y="4581525"/>
            <a:ext cx="2016125" cy="86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Beyond pyramids towards networks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0825" y="3500438"/>
            <a:ext cx="2017713" cy="86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Capitalizing on cultural capital + gender capital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0825" y="2420938"/>
            <a:ext cx="2017713" cy="86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New strategy: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beyond war: WIN-WIN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35150" y="260350"/>
            <a:ext cx="2016125" cy="8651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Transparency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&amp; ETHICS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43663" y="404813"/>
            <a:ext cx="2016125" cy="86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New tool of production: 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the human person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750" y="1341438"/>
            <a:ext cx="2016125" cy="86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New Qualitative growth, towards a sustainable world</a:t>
            </a:r>
          </a:p>
        </p:txBody>
      </p:sp>
      <p:sp>
        <p:nvSpPr>
          <p:cNvPr id="15375" name="TextBox 16"/>
          <p:cNvSpPr txBox="1">
            <a:spLocks noChangeArrowheads="1"/>
          </p:cNvSpPr>
          <p:nvPr/>
        </p:nvSpPr>
        <p:spPr bwMode="auto">
          <a:xfrm>
            <a:off x="2693988" y="3965575"/>
            <a:ext cx="399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 </a:t>
            </a:r>
            <a:r>
              <a:rPr lang="en-US" sz="3200" dirty="0" smtClean="0">
                <a:solidFill>
                  <a:srgbClr val="FFFF00"/>
                </a:solidFill>
              </a:rPr>
              <a:t>new economic paradigm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67175" y="115888"/>
            <a:ext cx="2017713" cy="865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New value creation process: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Knowledge + knowledge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FFFF00"/>
                </a:solidFill>
              </a:rPr>
              <a:t>WHY POST-CAPITALIST ?</a:t>
            </a:r>
            <a:endParaRPr lang="fr-FR" sz="48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Peter DRUCKER, (1993) </a:t>
            </a:r>
            <a:r>
              <a:rPr lang="fr-FR" dirty="0" err="1" smtClean="0"/>
              <a:t>explains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HUMANS have </a:t>
            </a:r>
            <a:r>
              <a:rPr lang="fr-FR" dirty="0" err="1" smtClean="0"/>
              <a:t>suddenly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more important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capital,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the </a:t>
            </a:r>
            <a:r>
              <a:rPr lang="fr-FR" b="1" u="sng" dirty="0" smtClean="0"/>
              <a:t>«NEW  </a:t>
            </a:r>
            <a:r>
              <a:rPr lang="fr-FR" b="1" u="sng" dirty="0" err="1" smtClean="0"/>
              <a:t>tool</a:t>
            </a:r>
            <a:r>
              <a:rPr lang="fr-FR" b="1" u="sng" dirty="0" smtClean="0"/>
              <a:t> of production ».</a:t>
            </a:r>
          </a:p>
          <a:p>
            <a:r>
              <a:rPr lang="fr-FR" dirty="0" err="1" smtClean="0"/>
              <a:t>Hence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already</a:t>
            </a:r>
            <a:r>
              <a:rPr lang="fr-FR" dirty="0" smtClean="0"/>
              <a:t> in post-</a:t>
            </a:r>
            <a:r>
              <a:rPr lang="fr-FR" dirty="0" err="1" smtClean="0"/>
              <a:t>capitalism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dears</a:t>
            </a:r>
            <a:r>
              <a:rPr lang="fr-FR" dirty="0" smtClean="0"/>
              <a:t> to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.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silenced</a:t>
            </a:r>
            <a:r>
              <a:rPr lang="fr-FR" dirty="0" smtClean="0"/>
              <a:t> in 1993…!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55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BE" sz="4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hr-H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BEYOND TRADE </a:t>
            </a:r>
            <a:r>
              <a:rPr lang="fr-BE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: </a:t>
            </a:r>
            <a:r>
              <a:rPr lang="fr-F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GIFT ECONOMY ! </a:t>
            </a:r>
            <a:endParaRPr lang="hr-HR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08025" y="1628800"/>
            <a:ext cx="8435975" cy="4391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hr-HR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If </a:t>
            </a:r>
            <a:r>
              <a:rPr lang="hr-HR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 exchange knowledge, </a:t>
            </a:r>
            <a:r>
              <a:rPr lang="hr-HR" sz="28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 do not loose my knowledge. </a:t>
            </a:r>
            <a:r>
              <a:rPr lang="hr-HR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 win and you win. I am not trading anymore. I </a:t>
            </a:r>
            <a:r>
              <a:rPr lang="hr-HR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share and I GIVE. </a:t>
            </a:r>
            <a:r>
              <a:rPr lang="hr-HR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This is a “</a:t>
            </a:r>
            <a:r>
              <a:rPr lang="hr-HR" sz="28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win-win logic” of sharing.</a:t>
            </a:r>
            <a:r>
              <a:rPr lang="hr-HR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endParaRPr lang="hr-HR" sz="2800" b="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hr-HR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We are thus entering full speed into the </a:t>
            </a:r>
            <a:r>
              <a:rPr lang="hr-HR" sz="28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GIFT ECONOMY. </a:t>
            </a:r>
          </a:p>
          <a:p>
            <a:pPr marL="338138" indent="-338138"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hr-HR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And we rediscover the </a:t>
            </a:r>
            <a:r>
              <a:rPr lang="hr-HR" sz="28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sacred dimension of human exchanges</a:t>
            </a:r>
            <a:r>
              <a:rPr lang="hr-HR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(Eisenstein 2011), which are </a:t>
            </a:r>
            <a:r>
              <a:rPr lang="hr-HR" sz="28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always qualitative </a:t>
            </a:r>
            <a:r>
              <a:rPr lang="hr-HR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solidFill>
                  <a:srgbClr val="FFFF00"/>
                </a:solidFill>
              </a:rPr>
              <a:t>OPEN SOURCE :</a:t>
            </a:r>
            <a:br>
              <a:rPr lang="fr-FR" sz="5400" b="1" dirty="0" smtClean="0">
                <a:solidFill>
                  <a:srgbClr val="FFFF00"/>
                </a:solidFill>
              </a:rPr>
            </a:br>
            <a:r>
              <a:rPr lang="fr-FR" sz="5400" b="1" dirty="0" smtClean="0">
                <a:solidFill>
                  <a:srgbClr val="FFFF00"/>
                </a:solidFill>
              </a:rPr>
              <a:t>CONSCIOUS ECONOMY ?</a:t>
            </a:r>
            <a:endParaRPr lang="fr-FR" sz="54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4963"/>
            <a:ext cx="8194675" cy="4848373"/>
          </a:xfrm>
        </p:spPr>
        <p:txBody>
          <a:bodyPr>
            <a:norm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Open Source will win. Because we assist to the </a:t>
            </a:r>
            <a:r>
              <a:rPr lang="hr-H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end of private propriety, </a:t>
            </a: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linked to end of indsutrial patriarchy...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Defense </a:t>
            </a:r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of “Open Source” is </a:t>
            </a:r>
            <a:r>
              <a:rPr lang="hr-H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like a sacred mission for some </a:t>
            </a:r>
            <a:r>
              <a:rPr lang="hr-H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young people</a:t>
            </a: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. See new political parties in Germany and Sweden.</a:t>
            </a:r>
          </a:p>
          <a:p>
            <a:r>
              <a:rPr lang="hr-HR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They are fighting for a gift economy...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57396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 smtClean="0">
                <a:solidFill>
                  <a:srgbClr val="FFFF00"/>
                </a:solidFill>
              </a:rPr>
              <a:t>LOVE ECONOMY ?</a:t>
            </a:r>
            <a:endParaRPr lang="fr-FR" sz="6600" b="1" dirty="0">
              <a:solidFill>
                <a:srgbClr val="FFFF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love: the more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, the more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recieve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the opposite of the « </a:t>
            </a:r>
            <a:r>
              <a:rPr lang="fr-FR" dirty="0" err="1" smtClean="0"/>
              <a:t>capitalist-industrial</a:t>
            </a:r>
            <a:r>
              <a:rPr lang="fr-FR" dirty="0" smtClean="0"/>
              <a:t> </a:t>
            </a:r>
            <a:r>
              <a:rPr lang="fr-FR" dirty="0" err="1" smtClean="0"/>
              <a:t>logic</a:t>
            </a:r>
            <a:r>
              <a:rPr lang="fr-FR" dirty="0" smtClean="0"/>
              <a:t> »!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really</a:t>
            </a:r>
            <a:r>
              <a:rPr lang="fr-FR" dirty="0" smtClean="0"/>
              <a:t> a new </a:t>
            </a:r>
            <a:r>
              <a:rPr lang="fr-FR" b="1" u="sng" dirty="0" smtClean="0"/>
              <a:t>ECONOMIC PARADIGM.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Hazel</a:t>
            </a:r>
            <a:r>
              <a:rPr lang="fr-FR" dirty="0" smtClean="0"/>
              <a:t> </a:t>
            </a:r>
            <a:r>
              <a:rPr lang="fr-FR" dirty="0" err="1" smtClean="0"/>
              <a:t>HENDERSON’s</a:t>
            </a:r>
            <a:r>
              <a:rPr lang="fr-FR" dirty="0" smtClean="0"/>
              <a:t> cake of world </a:t>
            </a:r>
            <a:r>
              <a:rPr lang="fr-FR" dirty="0" err="1" smtClean="0"/>
              <a:t>Economy</a:t>
            </a:r>
            <a:r>
              <a:rPr lang="fr-FR" dirty="0" smtClean="0"/>
              <a:t> (1983!)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41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95536" y="-22668"/>
            <a:ext cx="8224838" cy="1433513"/>
          </a:xfrm>
        </p:spPr>
        <p:txBody>
          <a:bodyPr/>
          <a:lstStyle/>
          <a:p>
            <a:r>
              <a:rPr lang="fr-FR" sz="4800" b="1" dirty="0" smtClean="0">
                <a:solidFill>
                  <a:srgbClr val="FFFF00"/>
                </a:solidFill>
              </a:rPr>
              <a:t>LOVE ECONOMY IS 50%</a:t>
            </a:r>
            <a:endParaRPr lang="fr-FR" sz="4800" b="1" dirty="0">
              <a:solidFill>
                <a:srgbClr val="FFFF00"/>
              </a:solidFill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16" b="11416"/>
          <a:stretch/>
        </p:blipFill>
        <p:spPr>
          <a:xfrm>
            <a:off x="0" y="1196752"/>
            <a:ext cx="9144000" cy="5328592"/>
          </a:xfrm>
          <a:solidFill>
            <a:srgbClr val="FF6600"/>
          </a:solidFill>
          <a:ln>
            <a:solidFill>
              <a:srgbClr val="00CC99"/>
            </a:solidFill>
          </a:ln>
        </p:spPr>
      </p:pic>
    </p:spTree>
    <p:extLst>
      <p:ext uri="{BB962C8B-B14F-4D97-AF65-F5344CB8AC3E}">
        <p14:creationId xmlns:p14="http://schemas.microsoft.com/office/powerpoint/2010/main" val="350346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 Luyckx GHISI,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3A18A96-DDDE-45D9-9853-B4C6F339B162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18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23813"/>
            <a:ext cx="914400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40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</a:t>
            </a:r>
            <a:r>
              <a:rPr lang="fr-B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QUALITATIVE</a:t>
            </a:r>
            <a:r>
              <a:rPr lang="hr-H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MEASURE</a:t>
            </a:r>
            <a:r>
              <a:rPr lang="fr-BE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MENTS :</a:t>
            </a:r>
            <a:r>
              <a:rPr lang="hr-H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fr-BE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/>
            </a:r>
            <a:br>
              <a:rPr lang="fr-BE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fr-BE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INTANGI</a:t>
            </a:r>
            <a:r>
              <a:rPr lang="hr-H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BLE ASSETS (I)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8138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en-GB" sz="32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42900" indent="-338138">
              <a:lnSpc>
                <a:spcPct val="90000"/>
              </a:lnSpc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32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Intangibles assets = 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Tahoma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8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Know how, 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Tahoma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8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Reputation, Trust in the company, 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Tahoma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hr-HR" sz="28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Structure of the company, </a:t>
            </a:r>
            <a:r>
              <a:rPr lang="fr-BE" sz="28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and </a:t>
            </a:r>
            <a:r>
              <a:rPr lang="hr-HR" sz="28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Strategy (balanced scorecards)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Tahoma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8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Relations with personnel, </a:t>
            </a:r>
          </a:p>
          <a:p>
            <a:pPr marL="738188" lvl="1" indent="-280988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Tahoma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GB" sz="28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Relations with clients,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 Luyckx GHISI,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901EE73-030F-4339-8726-1E740AB5D7E5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19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23813"/>
            <a:ext cx="8229600" cy="192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QUALITATIVE MEASUREMENTS </a:t>
            </a:r>
            <a:r>
              <a:rPr lang="fr-BE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INTANGI</a:t>
            </a:r>
            <a:r>
              <a:rPr lang="hr-H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BLE ASSETS (II)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fr-BE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Q</a:t>
            </a:r>
            <a:r>
              <a:rPr lang="hr-HR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uality of the Networks</a:t>
            </a:r>
          </a:p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hr-HR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Relation with civil society</a:t>
            </a:r>
            <a:endParaRPr lang="fr-BE" sz="32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fr-BE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Care for SOCIAL INCLUSION</a:t>
            </a:r>
            <a:r>
              <a:rPr lang="hr-HR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</a:p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fr-BE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Care for </a:t>
            </a:r>
            <a:r>
              <a:rPr lang="hr-HR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our collective Future and </a:t>
            </a:r>
            <a:r>
              <a:rPr lang="fr-BE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GENUINE SUSTAINABILTY</a:t>
            </a:r>
          </a:p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fr-BE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CSR &amp; SUSTAINABILTY are </a:t>
            </a:r>
            <a:r>
              <a:rPr lang="fr-BE" sz="3200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becoming</a:t>
            </a:r>
            <a:r>
              <a:rPr lang="fr-BE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THE CENTRAL INTANGIBLE ASSETS</a:t>
            </a:r>
            <a:endParaRPr lang="hr-HR" sz="3200" u="sng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09663"/>
          </a:xfrm>
        </p:spPr>
        <p:txBody>
          <a:bodyPr/>
          <a:lstStyle/>
          <a:p>
            <a:r>
              <a:rPr lang="fr-FR" sz="4400" b="1" dirty="0" smtClean="0">
                <a:solidFill>
                  <a:srgbClr val="FFFF00"/>
                </a:solidFill>
              </a:rPr>
              <a:t>WHAT HAPPENS WOLRDWIDE ?</a:t>
            </a:r>
            <a:endParaRPr lang="fr-FR" sz="44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194675" cy="5112567"/>
          </a:xfrm>
        </p:spPr>
        <p:txBody>
          <a:bodyPr/>
          <a:lstStyle/>
          <a:p>
            <a:pPr>
              <a:buClr>
                <a:srgbClr val="FFFF00"/>
              </a:buClr>
              <a:buFont typeface="+mj-lt"/>
              <a:buAutoNum type="arabicPeriod"/>
            </a:pPr>
            <a:r>
              <a:rPr lang="fr-FR" sz="2800" dirty="0" smtClean="0"/>
              <a:t>The XIN HUA </a:t>
            </a:r>
            <a:r>
              <a:rPr lang="fr-FR" sz="2800" dirty="0" err="1" smtClean="0"/>
              <a:t>agency</a:t>
            </a:r>
            <a:r>
              <a:rPr lang="fr-FR" sz="2800" dirty="0" smtClean="0"/>
              <a:t> has </a:t>
            </a:r>
            <a:r>
              <a:rPr lang="fr-FR" sz="2800" dirty="0" err="1" smtClean="0"/>
              <a:t>published</a:t>
            </a:r>
            <a:r>
              <a:rPr lang="fr-FR" sz="2800" dirty="0" smtClean="0"/>
              <a:t> </a:t>
            </a:r>
            <a:r>
              <a:rPr lang="fr-FR" sz="2800" dirty="0" err="1" smtClean="0"/>
              <a:t>October</a:t>
            </a:r>
            <a:r>
              <a:rPr lang="fr-FR" sz="2800" dirty="0" smtClean="0"/>
              <a:t> 14 2013 an official </a:t>
            </a:r>
            <a:r>
              <a:rPr lang="fr-FR" sz="2800" dirty="0" err="1" smtClean="0"/>
              <a:t>announcement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we</a:t>
            </a:r>
            <a:r>
              <a:rPr lang="fr-FR" sz="2800" dirty="0" smtClean="0"/>
              <a:t> are </a:t>
            </a:r>
            <a:r>
              <a:rPr lang="fr-FR" sz="2800" dirty="0" err="1" smtClean="0"/>
              <a:t>going</a:t>
            </a:r>
            <a:r>
              <a:rPr lang="fr-FR" sz="2800" dirty="0" smtClean="0"/>
              <a:t> </a:t>
            </a:r>
            <a:r>
              <a:rPr lang="fr-FR" sz="2800" dirty="0" err="1" smtClean="0"/>
              <a:t>towards</a:t>
            </a:r>
            <a:r>
              <a:rPr lang="fr-FR" sz="2800" dirty="0" smtClean="0"/>
              <a:t> a </a:t>
            </a:r>
            <a:r>
              <a:rPr lang="fr-FR" sz="2800" b="1" i="1" u="sng" dirty="0" err="1" smtClean="0"/>
              <a:t>deamericanized</a:t>
            </a:r>
            <a:r>
              <a:rPr lang="fr-FR" sz="2800" b="1" i="1" u="sng" dirty="0" smtClean="0"/>
              <a:t> world</a:t>
            </a:r>
            <a:r>
              <a:rPr lang="fr-FR" sz="2800" dirty="0" smtClean="0"/>
              <a:t>. This </a:t>
            </a:r>
            <a:r>
              <a:rPr lang="fr-FR" sz="2800" dirty="0" err="1" smtClean="0"/>
              <a:t>is</a:t>
            </a:r>
            <a:r>
              <a:rPr lang="fr-FR" sz="2800" dirty="0" smtClean="0"/>
              <a:t> a </a:t>
            </a:r>
            <a:r>
              <a:rPr lang="fr-FR" sz="2800" dirty="0" err="1" smtClean="0"/>
              <a:t>powerful</a:t>
            </a:r>
            <a:r>
              <a:rPr lang="fr-FR" sz="2800" dirty="0" smtClean="0"/>
              <a:t> </a:t>
            </a:r>
            <a:r>
              <a:rPr lang="fr-FR" sz="2800" dirty="0" err="1" smtClean="0"/>
              <a:t>sign</a:t>
            </a:r>
            <a:r>
              <a:rPr lang="fr-FR" sz="2800" dirty="0" smtClean="0"/>
              <a:t>. </a:t>
            </a:r>
            <a:endParaRPr lang="fr-FR" sz="2800" dirty="0"/>
          </a:p>
          <a:p>
            <a:pPr>
              <a:buClr>
                <a:srgbClr val="FFFF00"/>
              </a:buClr>
              <a:buFont typeface="+mj-lt"/>
              <a:buAutoNum type="arabicPeriod"/>
            </a:pPr>
            <a:r>
              <a:rPr lang="fr-FR" sz="2800" dirty="0" smtClean="0"/>
              <a:t>April 25 2014, the Head of State of the «</a:t>
            </a:r>
            <a:r>
              <a:rPr lang="fr-FR" sz="2800" dirty="0"/>
              <a:t> BRICS » (</a:t>
            </a:r>
            <a:r>
              <a:rPr lang="fr-FR" sz="2800" dirty="0" err="1" smtClean="0"/>
              <a:t>Brasil</a:t>
            </a:r>
            <a:r>
              <a:rPr lang="fr-FR" sz="2800" dirty="0"/>
              <a:t>, </a:t>
            </a:r>
            <a:r>
              <a:rPr lang="fr-FR" sz="2800" dirty="0" err="1" smtClean="0"/>
              <a:t>Russia</a:t>
            </a:r>
            <a:r>
              <a:rPr lang="fr-FR" sz="2800" dirty="0" smtClean="0"/>
              <a:t>, </a:t>
            </a:r>
            <a:r>
              <a:rPr lang="fr-FR" sz="2800" dirty="0" err="1" smtClean="0"/>
              <a:t>India</a:t>
            </a:r>
            <a:r>
              <a:rPr lang="fr-FR" sz="2800" dirty="0" smtClean="0"/>
              <a:t>, China, South </a:t>
            </a:r>
            <a:r>
              <a:rPr lang="fr-FR" sz="2800" dirty="0" err="1" smtClean="0"/>
              <a:t>Africa</a:t>
            </a:r>
            <a:r>
              <a:rPr lang="fr-FR" sz="2800" dirty="0" smtClean="0"/>
              <a:t> met in Fortaleza.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decided</a:t>
            </a:r>
            <a:r>
              <a:rPr lang="fr-FR" sz="2800" dirty="0" smtClean="0"/>
              <a:t> to </a:t>
            </a:r>
            <a:r>
              <a:rPr lang="fr-FR" sz="2800" dirty="0" err="1" smtClean="0"/>
              <a:t>create</a:t>
            </a:r>
            <a:r>
              <a:rPr lang="fr-FR" sz="2800" dirty="0" smtClean="0"/>
              <a:t> a new WORLD BANK and a new mini IMF.</a:t>
            </a:r>
            <a:endParaRPr lang="fr-FR" sz="2800" u="sng" dirty="0"/>
          </a:p>
          <a:p>
            <a:pPr>
              <a:buClr>
                <a:srgbClr val="FFFF00"/>
              </a:buClr>
              <a:buFont typeface="+mj-lt"/>
              <a:buAutoNum type="arabicPeriod"/>
            </a:pPr>
            <a:r>
              <a:rPr lang="fr-FR" sz="2800" dirty="0" err="1" smtClean="0"/>
              <a:t>They</a:t>
            </a:r>
            <a:r>
              <a:rPr lang="fr-FR" sz="2800" dirty="0" smtClean="0"/>
              <a:t> have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created</a:t>
            </a:r>
            <a:r>
              <a:rPr lang="fr-FR" sz="2800" dirty="0" smtClean="0"/>
              <a:t> a new </a:t>
            </a:r>
            <a:r>
              <a:rPr lang="fr-FR" sz="2800" dirty="0" err="1" smtClean="0"/>
              <a:t>Chinese</a:t>
            </a:r>
            <a:r>
              <a:rPr lang="fr-FR" sz="2800" dirty="0" smtClean="0"/>
              <a:t>/</a:t>
            </a:r>
            <a:r>
              <a:rPr lang="fr-FR" sz="2800" dirty="0" err="1" smtClean="0"/>
              <a:t>Russian</a:t>
            </a:r>
            <a:r>
              <a:rPr lang="fr-FR" sz="2800" dirty="0" smtClean="0"/>
              <a:t> RATING AGENCY, to </a:t>
            </a:r>
            <a:r>
              <a:rPr lang="fr-FR" sz="2800" dirty="0" err="1" smtClean="0"/>
              <a:t>conterbalance</a:t>
            </a:r>
            <a:r>
              <a:rPr lang="fr-FR" sz="2800" dirty="0" smtClean="0"/>
              <a:t> the US </a:t>
            </a:r>
            <a:r>
              <a:rPr lang="fr-FR" sz="2800" dirty="0" err="1" smtClean="0"/>
              <a:t>agencies</a:t>
            </a:r>
            <a:r>
              <a:rPr lang="fr-FR" sz="2800" dirty="0" smtClean="0"/>
              <a:t>.</a:t>
            </a:r>
            <a:endParaRPr lang="fr-FR" sz="2800" dirty="0"/>
          </a:p>
          <a:p>
            <a:pPr>
              <a:buClr>
                <a:srgbClr val="FFFF00"/>
              </a:buClr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50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E4CA1FB-801E-435B-B796-1119BDD0D04A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20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292100"/>
            <a:ext cx="889248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INTANGIBLE </a:t>
            </a:r>
            <a:r>
              <a:rPr lang="hr-HR" sz="4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ASSETS </a:t>
            </a:r>
            <a:r>
              <a:rPr lang="fr-BE" sz="4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 STOCK MARKETS (III)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95288" y="1628801"/>
            <a:ext cx="8578850" cy="449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spcBef>
                <a:spcPts val="6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Today Stock markets measure </a:t>
            </a:r>
            <a:r>
              <a:rPr lang="en-GB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more and more </a:t>
            </a:r>
            <a:r>
              <a:rPr lang="en-GB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with </a:t>
            </a:r>
            <a:r>
              <a:rPr lang="en-GB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intangible assets : Minimum 50% </a:t>
            </a:r>
            <a:r>
              <a:rPr lang="en-GB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…in US. </a:t>
            </a:r>
          </a:p>
          <a:p>
            <a:pPr marL="338138" indent="-338138">
              <a:spcBef>
                <a:spcPts val="6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32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Companies are </a:t>
            </a:r>
            <a:r>
              <a:rPr lang="en-GB" sz="3200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obliged by the stock markets to become sustainable and socially inclusive</a:t>
            </a:r>
          </a:p>
          <a:p>
            <a:pPr marL="338138" indent="-338138">
              <a:spcBef>
                <a:spcPts val="6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Example: “</a:t>
            </a:r>
            <a:r>
              <a:rPr lang="en-GB" sz="32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Men’s Wear</a:t>
            </a:r>
            <a:r>
              <a:rPr lang="en-GB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” USA. &amp; “</a:t>
            </a:r>
            <a:r>
              <a:rPr lang="en-GB" sz="32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World Business Academy”, “Spirit in Business</a:t>
            </a:r>
            <a:r>
              <a:rPr lang="en-GB" sz="3200" b="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” and NOW: CONSCIOUS CAPITALISM.</a:t>
            </a:r>
            <a:endParaRPr lang="en-GB" sz="3200" b="0" i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>
              <a:spcBef>
                <a:spcPts val="600"/>
              </a:spcBef>
              <a:buClr>
                <a:srgbClr val="FFCC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GB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charset="0"/>
              <a:hlinkClick r:id="rId3"/>
            </a:endParaRPr>
          </a:p>
          <a:p>
            <a:pPr marL="338138" indent="-338138">
              <a:spcBef>
                <a:spcPts val="6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GB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spcBef>
                <a:spcPts val="6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GB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C4C459F-1198-44BA-91A7-DBD22A91E9C3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21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-108520" y="292100"/>
            <a:ext cx="925252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NON VIOLENT BUSINESS STRATEGY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57200" y="1916832"/>
            <a:ext cx="8435975" cy="410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Old business strategy is warlike. Battlefield images are frequent. Patriarchal values </a:t>
            </a: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(CCC) dominate</a:t>
            </a:r>
            <a:r>
              <a:rPr lang="en-U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: “win-loose” strategies.</a:t>
            </a:r>
          </a:p>
          <a:p>
            <a:pPr marL="338138" indent="-338138"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New business </a:t>
            </a: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strategy is NON-violent</a:t>
            </a:r>
            <a:r>
              <a:rPr lang="en-U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, </a:t>
            </a: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WIN-WIN.</a:t>
            </a:r>
            <a:endParaRPr lang="en-US" sz="32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Firms want to be LOVED. And they work for ALL the stakeholders. They want to  loved by the citizens.</a:t>
            </a:r>
            <a:endParaRPr lang="en-US" sz="32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CBE6B98-CCA1-41D6-92B3-91B33648E6C9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22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HUMANISM or MACHINISM: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TWO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SCENARIOS 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7200" y="1905000"/>
            <a:ext cx="4038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Scenario 1:Humanism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Human centered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Honest with humans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Really Transparent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Really ethical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Sincerely concerned </a:t>
            </a: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about the future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REALLY SUSTAINABLE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648200" y="1905000"/>
            <a:ext cx="4038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Scenario 2: </a:t>
            </a:r>
            <a:r>
              <a:rPr lang="en-US" sz="2800" b="0" i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Manipulat</a:t>
            </a:r>
            <a:r>
              <a:rPr lang="en-US" sz="2800" b="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.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“TRANS” </a:t>
            </a: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humanist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Manipulate brain</a:t>
            </a:r>
            <a:endParaRPr 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No </a:t>
            </a: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transparency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Industrial  </a:t>
            </a: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ethics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NO </a:t>
            </a: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concern with Humanity’s future</a:t>
            </a:r>
          </a:p>
          <a:p>
            <a:pPr marL="338138" indent="-338138">
              <a:lnSpc>
                <a:spcPct val="9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NOT </a:t>
            </a: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SUSTAINABLE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09663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rgbClr val="FFFF00"/>
                </a:solidFill>
              </a:rPr>
              <a:t>NETWORKS AND CO-CREATION</a:t>
            </a:r>
            <a:endParaRPr lang="fr-FR" sz="4400" b="1" dirty="0">
              <a:solidFill>
                <a:srgbClr val="FFFF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Once </a:t>
            </a:r>
            <a:r>
              <a:rPr lang="fr-FR" dirty="0" err="1" smtClean="0"/>
              <a:t>we</a:t>
            </a:r>
            <a:r>
              <a:rPr lang="fr-FR" dirty="0" smtClean="0"/>
              <a:t> are </a:t>
            </a:r>
            <a:r>
              <a:rPr lang="fr-FR" dirty="0" err="1" smtClean="0"/>
              <a:t>working</a:t>
            </a:r>
            <a:r>
              <a:rPr lang="fr-FR" dirty="0" smtClean="0"/>
              <a:t> in network, </a:t>
            </a:r>
            <a:r>
              <a:rPr lang="fr-FR" b="1" u="sng" dirty="0" err="1" smtClean="0"/>
              <a:t>co-creativity</a:t>
            </a:r>
            <a:r>
              <a:rPr lang="fr-FR" b="1" u="sng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becoming</a:t>
            </a:r>
            <a:r>
              <a:rPr lang="fr-FR" dirty="0" smtClean="0"/>
              <a:t> possible and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(Ex: </a:t>
            </a:r>
            <a:r>
              <a:rPr lang="fr-FR" dirty="0" err="1"/>
              <a:t>W</a:t>
            </a:r>
            <a:r>
              <a:rPr lang="fr-FR" dirty="0" err="1" smtClean="0"/>
              <a:t>ikipedia</a:t>
            </a:r>
            <a:r>
              <a:rPr lang="fr-FR" dirty="0" smtClean="0"/>
              <a:t>).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the </a:t>
            </a:r>
            <a:r>
              <a:rPr lang="fr-FR" dirty="0" err="1" smtClean="0"/>
              <a:t>emergence</a:t>
            </a:r>
            <a:r>
              <a:rPr lang="fr-FR" dirty="0" smtClean="0"/>
              <a:t> of </a:t>
            </a:r>
            <a:r>
              <a:rPr lang="fr-FR" b="1" u="sng" dirty="0" smtClean="0"/>
              <a:t>collective intelligence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evident</a:t>
            </a:r>
            <a:r>
              <a:rPr lang="fr-FR" dirty="0" smtClean="0"/>
              <a:t> for the </a:t>
            </a:r>
            <a:r>
              <a:rPr lang="fr-FR" dirty="0" err="1" smtClean="0"/>
              <a:t>young</a:t>
            </a:r>
            <a:r>
              <a:rPr lang="fr-FR" dirty="0" smtClean="0"/>
              <a:t> </a:t>
            </a:r>
            <a:r>
              <a:rPr lang="fr-FR" dirty="0" err="1" smtClean="0"/>
              <a:t>generation</a:t>
            </a:r>
            <a:r>
              <a:rPr lang="fr-FR" dirty="0" smtClean="0"/>
              <a:t>.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goes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« team </a:t>
            </a:r>
            <a:r>
              <a:rPr lang="fr-FR" dirty="0" err="1" smtClean="0"/>
              <a:t>work</a:t>
            </a:r>
            <a:r>
              <a:rPr lang="fr-FR" dirty="0" smtClean="0"/>
              <a:t> » </a:t>
            </a:r>
            <a:r>
              <a:rPr lang="fr-FR" dirty="0" err="1" smtClean="0"/>
              <a:t>approach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83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3050"/>
            <a:ext cx="8964488" cy="1109663"/>
          </a:xfrm>
        </p:spPr>
        <p:txBody>
          <a:bodyPr/>
          <a:lstStyle/>
          <a:p>
            <a:pPr algn="ctr"/>
            <a:r>
              <a:rPr lang="fr-FR" sz="4400" b="1" dirty="0" smtClean="0">
                <a:solidFill>
                  <a:srgbClr val="FFFF00"/>
                </a:solidFill>
              </a:rPr>
              <a:t>CULTURE BECOMES CENTRAL</a:t>
            </a:r>
            <a:endParaRPr lang="fr-FR" sz="44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In the </a:t>
            </a:r>
            <a:r>
              <a:rPr lang="fr-FR" dirty="0" err="1" smtClean="0"/>
              <a:t>industrial</a:t>
            </a:r>
            <a:r>
              <a:rPr lang="fr-FR" dirty="0" smtClean="0"/>
              <a:t> society culture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as </a:t>
            </a:r>
            <a:r>
              <a:rPr lang="fr-FR" dirty="0" err="1" smtClean="0"/>
              <a:t>peripheral</a:t>
            </a:r>
            <a:r>
              <a:rPr lang="fr-FR" dirty="0" smtClean="0"/>
              <a:t>.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new gift </a:t>
            </a:r>
            <a:r>
              <a:rPr lang="fr-FR" dirty="0" err="1" smtClean="0"/>
              <a:t>economy</a:t>
            </a:r>
            <a:r>
              <a:rPr lang="fr-FR" dirty="0" smtClean="0"/>
              <a:t>, culture </a:t>
            </a:r>
            <a:r>
              <a:rPr lang="fr-FR" dirty="0" err="1" smtClean="0"/>
              <a:t>becomes</a:t>
            </a:r>
            <a:r>
              <a:rPr lang="fr-FR" dirty="0" smtClean="0"/>
              <a:t> </a:t>
            </a:r>
            <a:r>
              <a:rPr lang="fr-FR" b="1" u="sng" dirty="0" err="1" smtClean="0"/>
              <a:t>absolutely</a:t>
            </a:r>
            <a:r>
              <a:rPr lang="fr-FR" b="1" u="sng" dirty="0" smtClean="0"/>
              <a:t> central, 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represent</a:t>
            </a:r>
            <a:r>
              <a:rPr lang="fr-FR" dirty="0" smtClean="0"/>
              <a:t> the </a:t>
            </a:r>
            <a:r>
              <a:rPr lang="fr-FR" b="1" u="sng" dirty="0" smtClean="0"/>
              <a:t>indispensable </a:t>
            </a:r>
            <a:r>
              <a:rPr lang="fr-FR" b="1" u="sng" dirty="0" err="1" smtClean="0"/>
              <a:t>food</a:t>
            </a:r>
            <a:r>
              <a:rPr lang="fr-FR" b="1" u="sng" dirty="0" smtClean="0"/>
              <a:t> for </a:t>
            </a:r>
            <a:r>
              <a:rPr lang="fr-FR" b="1" u="sng" dirty="0" err="1" smtClean="0"/>
              <a:t>creative</a:t>
            </a:r>
            <a:r>
              <a:rPr lang="fr-FR" b="1" u="sng" dirty="0" smtClean="0"/>
              <a:t> people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fight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cities</a:t>
            </a:r>
            <a:r>
              <a:rPr lang="fr-FR" dirty="0" smtClean="0"/>
              <a:t> to </a:t>
            </a:r>
            <a:r>
              <a:rPr lang="fr-FR" dirty="0" err="1" smtClean="0"/>
              <a:t>attract</a:t>
            </a:r>
            <a:r>
              <a:rPr lang="fr-FR" dirty="0" smtClean="0"/>
              <a:t> </a:t>
            </a:r>
            <a:r>
              <a:rPr lang="fr-FR" dirty="0" err="1" smtClean="0"/>
              <a:t>creative</a:t>
            </a:r>
            <a:r>
              <a:rPr lang="fr-FR" dirty="0" smtClean="0"/>
              <a:t> entreprises </a:t>
            </a:r>
            <a:r>
              <a:rPr lang="fr-FR" dirty="0" err="1" smtClean="0"/>
              <a:t>through</a:t>
            </a:r>
            <a:r>
              <a:rPr lang="fr-FR" dirty="0" smtClean="0"/>
              <a:t> cultural life, IN US &amp; EU.</a:t>
            </a:r>
          </a:p>
          <a:p>
            <a:r>
              <a:rPr lang="fr-FR" dirty="0"/>
              <a:t>S</a:t>
            </a:r>
            <a:r>
              <a:rPr lang="fr-FR" dirty="0" smtClean="0"/>
              <a:t>EE : Richard FLORIDA: THE RISE OF THE CULTURAL CLASS. + EU ANNEX.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46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rgbClr val="FFFF00"/>
                </a:solidFill>
              </a:rPr>
              <a:t>WOMEN ARE MORE COMPETENT</a:t>
            </a:r>
            <a:endParaRPr lang="fr-FR" sz="4000" b="1" dirty="0">
              <a:solidFill>
                <a:srgbClr val="FFFF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980728"/>
            <a:ext cx="8194675" cy="5115273"/>
          </a:xfrm>
        </p:spPr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new qualitative love </a:t>
            </a:r>
            <a:r>
              <a:rPr lang="fr-FR" dirty="0" err="1" smtClean="0"/>
              <a:t>economy</a:t>
            </a:r>
            <a:r>
              <a:rPr lang="fr-FR" dirty="0" smtClean="0"/>
              <a:t>, </a:t>
            </a:r>
            <a:r>
              <a:rPr lang="fr-FR" b="1" u="sng" dirty="0" err="1" smtClean="0"/>
              <a:t>women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understand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better</a:t>
            </a:r>
            <a:r>
              <a:rPr lang="fr-FR" b="1" u="sng" dirty="0" smtClean="0"/>
              <a:t> and </a:t>
            </a:r>
            <a:r>
              <a:rPr lang="fr-FR" b="1" u="sng" dirty="0" err="1" smtClean="0"/>
              <a:t>perform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better</a:t>
            </a:r>
            <a:r>
              <a:rPr lang="fr-FR" dirty="0" smtClean="0"/>
              <a:t>…if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the </a:t>
            </a:r>
            <a:r>
              <a:rPr lang="fr-FR" dirty="0" err="1" smtClean="0"/>
              <a:t>opportunity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According</a:t>
            </a:r>
            <a:r>
              <a:rPr lang="fr-FR" dirty="0" smtClean="0"/>
              <a:t> to Eurostat, 100.000.000 </a:t>
            </a:r>
            <a:r>
              <a:rPr lang="fr-FR" dirty="0" err="1" smtClean="0"/>
              <a:t>europeans</a:t>
            </a:r>
            <a:r>
              <a:rPr lang="fr-FR" dirty="0" smtClean="0"/>
              <a:t> are </a:t>
            </a:r>
            <a:r>
              <a:rPr lang="fr-FR" dirty="0" err="1" smtClean="0"/>
              <a:t>shifting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new values in silence.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group, 66% are </a:t>
            </a:r>
            <a:r>
              <a:rPr lang="fr-FR" dirty="0" err="1" smtClean="0"/>
              <a:t>women</a:t>
            </a:r>
            <a:r>
              <a:rPr lang="fr-FR" dirty="0" smtClean="0"/>
              <a:t>. This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everywhere</a:t>
            </a:r>
            <a:r>
              <a:rPr lang="fr-FR" dirty="0" smtClean="0"/>
              <a:t> </a:t>
            </a:r>
            <a:r>
              <a:rPr lang="fr-FR" b="1" u="sng" dirty="0" err="1" smtClean="0"/>
              <a:t>women</a:t>
            </a:r>
            <a:r>
              <a:rPr lang="fr-FR" b="1" u="sng" dirty="0" smtClean="0"/>
              <a:t> are </a:t>
            </a:r>
            <a:r>
              <a:rPr lang="fr-FR" b="1" u="sng" dirty="0" err="1" smtClean="0"/>
              <a:t>leading</a:t>
            </a:r>
            <a:r>
              <a:rPr lang="fr-FR" b="1" u="sng" dirty="0" smtClean="0"/>
              <a:t> the change in silence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22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b="1" dirty="0" smtClean="0">
                <a:solidFill>
                  <a:srgbClr val="FFFF00"/>
                </a:solidFill>
              </a:rPr>
              <a:t>QUALITATIVE GROWTH IS SUSTAINABLE</a:t>
            </a:r>
            <a:endParaRPr lang="fr-FR" sz="54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194675" cy="4395192"/>
          </a:xfrm>
        </p:spPr>
        <p:txBody>
          <a:bodyPr/>
          <a:lstStyle/>
          <a:p>
            <a:r>
              <a:rPr lang="fr-FR" dirty="0" smtClean="0"/>
              <a:t>The final conclusion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b="1" dirty="0" smtClean="0"/>
              <a:t>quantitative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LESS important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new </a:t>
            </a:r>
            <a:r>
              <a:rPr lang="fr-FR" dirty="0" err="1" smtClean="0"/>
              <a:t>economy</a:t>
            </a:r>
            <a:r>
              <a:rPr lang="fr-FR" dirty="0" smtClean="0"/>
              <a:t>. </a:t>
            </a:r>
          </a:p>
          <a:p>
            <a:r>
              <a:rPr lang="fr-FR" dirty="0" smtClean="0"/>
              <a:t>GROWTH BECOMES </a:t>
            </a:r>
            <a:r>
              <a:rPr lang="fr-FR" b="1" u="sng" dirty="0" smtClean="0"/>
              <a:t>QUALITATIVE. Or QUANTITATIVE DE-GROWTH !</a:t>
            </a:r>
          </a:p>
          <a:p>
            <a:r>
              <a:rPr lang="fr-FR" b="1" u="sng" dirty="0" smtClean="0"/>
              <a:t>And a qualitative </a:t>
            </a:r>
            <a:r>
              <a:rPr lang="fr-FR" b="1" u="sng" dirty="0" err="1" smtClean="0"/>
              <a:t>growth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economy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is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potentially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sustainable</a:t>
            </a:r>
            <a:r>
              <a:rPr lang="fr-FR" b="1" u="sng" dirty="0" smtClean="0"/>
              <a:t> !</a:t>
            </a:r>
          </a:p>
          <a:p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70585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E662B5E-6D52-4ADB-B468-09DD12F99974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27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5800" y="548680"/>
            <a:ext cx="7772400" cy="5328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 anchorCtr="1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THE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EUROPEAN UNION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HAS THE POTENTIAL OF LEADING TO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A NEW ECONOMIC  PARADIGM  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 smtClean="0">
                <a:solidFill>
                  <a:srgbClr val="FFFF00"/>
                </a:solidFill>
              </a:rPr>
              <a:t>THANK YOU</a:t>
            </a:r>
            <a:endParaRPr lang="fr-FR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8D9B8A5-9CAF-400A-A109-644BE52FDF70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29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0" y="-531440"/>
            <a:ext cx="8229600" cy="210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r-HR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</a:t>
            </a:r>
            <a:r>
              <a:rPr lang="fr-BE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OOD BOOKS </a:t>
            </a:r>
            <a:endParaRPr lang="fr-BE" sz="4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23528" y="1412776"/>
            <a:ext cx="8229600" cy="515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Peter DRUCKER: </a:t>
            </a:r>
            <a:r>
              <a:rPr lang="en-GB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</a:t>
            </a:r>
            <a:r>
              <a:rPr lang="en-GB" sz="2800" b="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Post capitalist Society” </a:t>
            </a:r>
            <a:r>
              <a:rPr lang="en-GB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Harper Business, New York, 1993.</a:t>
            </a:r>
          </a:p>
          <a:p>
            <a:pPr marL="338138" indent="-338138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GB" sz="28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Maria Joao RODRIGUES: </a:t>
            </a:r>
            <a:r>
              <a:rPr lang="en-GB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</a:t>
            </a:r>
            <a:r>
              <a:rPr lang="en-GB" sz="2800" b="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The knowledge economy in Europe</a:t>
            </a:r>
            <a:r>
              <a:rPr lang="en-GB" sz="2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” Edward Elgar. 2002.</a:t>
            </a:r>
          </a:p>
          <a:p>
            <a:pPr marL="338138" indent="-338138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GB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Charles EISENSTEIN: </a:t>
            </a:r>
            <a:r>
              <a:rPr lang="en-GB" sz="2800" b="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“Sacred Economics”</a:t>
            </a:r>
            <a:r>
              <a:rPr lang="en-GB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Evolver Editions Berkeley, 2011.</a:t>
            </a:r>
          </a:p>
          <a:p>
            <a:pPr marL="338138" indent="-338138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GB" sz="2800" b="0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John MACKEY, Raj SISODIA:</a:t>
            </a:r>
            <a:r>
              <a:rPr lang="en-GB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GB" sz="2800" b="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“Conscious Capitalism”</a:t>
            </a:r>
            <a:r>
              <a:rPr lang="en-GB" sz="2800" b="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</a:t>
            </a:r>
            <a:r>
              <a:rPr lang="en-GB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Harvard Business Review Press, 2013.</a:t>
            </a:r>
          </a:p>
          <a:p>
            <a:pPr marL="338138" indent="-338138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GB" sz="2800" b="0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09663"/>
          </a:xfrm>
        </p:spPr>
        <p:txBody>
          <a:bodyPr/>
          <a:lstStyle/>
          <a:p>
            <a:pPr algn="ctr"/>
            <a:r>
              <a:rPr lang="fr-FR" sz="8000" b="1" dirty="0" smtClean="0">
                <a:solidFill>
                  <a:srgbClr val="FFFF00"/>
                </a:solidFill>
              </a:rPr>
              <a:t>OUR RESPONSE</a:t>
            </a:r>
            <a:endParaRPr lang="fr-FR" sz="8000" b="1" dirty="0">
              <a:solidFill>
                <a:srgbClr val="FFFF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sz="5400" dirty="0" smtClean="0"/>
              <a:t>WESTERN RESPONSE =     SILENCE.</a:t>
            </a:r>
          </a:p>
          <a:p>
            <a:pPr algn="ctr"/>
            <a:r>
              <a:rPr lang="fr-FR" sz="5400" dirty="0" smtClean="0"/>
              <a:t>IS THIS GOOD RISK MANAGEMENT ?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36166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8CE8ECB-72FB-451A-9F78-AA86C4C50E52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30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57200" y="-315416"/>
            <a:ext cx="8229600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GOOD BOOKS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57200" y="1052736"/>
            <a:ext cx="8229600" cy="4967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Jeremy RIFKIN</a:t>
            </a:r>
            <a:r>
              <a:rPr lang="en-GB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: </a:t>
            </a:r>
            <a:r>
              <a:rPr lang="en-GB" sz="2800" b="0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</a:t>
            </a:r>
            <a:r>
              <a:rPr lang="en-GB" sz="2800" b="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The European Dream: when Europe’s vision of the future is silently eclipsing the American dream</a:t>
            </a:r>
            <a:r>
              <a:rPr lang="en-GB" sz="28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” </a:t>
            </a:r>
            <a:r>
              <a:rPr lang="en-GB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Penguin 2004.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FFCC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GB" sz="28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 algn="just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Frederic LALOUX: </a:t>
            </a:r>
            <a:r>
              <a:rPr lang="en-GB" sz="2800" b="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Reinventing organisations.</a:t>
            </a:r>
            <a:r>
              <a:rPr lang="en-GB" sz="2800" b="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Foreword Ken WILBER. Brussels 2014.</a:t>
            </a:r>
          </a:p>
          <a:p>
            <a:pPr marL="338138" indent="-338138" algn="just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GB" sz="28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Marc 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Luyckx GHISI: </a:t>
            </a:r>
            <a:r>
              <a:rPr lang="en-US" sz="2800" b="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The Knowledge society: a breakthrough to genuine sustainability</a:t>
            </a:r>
            <a:r>
              <a:rPr lang="en-US" sz="28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. </a:t>
            </a:r>
            <a:r>
              <a:rPr 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Editions India, Cochin, March 08. </a:t>
            </a:r>
            <a:r>
              <a:rPr 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Open Source on my blog…www.vision2020.canalblog.com</a:t>
            </a:r>
          </a:p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US" sz="2800" b="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38138" indent="-338138">
              <a:spcBef>
                <a:spcPts val="800"/>
              </a:spcBef>
              <a:buClr>
                <a:srgbClr val="FFCC00"/>
              </a:buClr>
              <a:buFont typeface="Tahoma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endParaRPr 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b="0" u="sng" cap="none" dirty="0" smtClean="0">
                <a:solidFill>
                  <a:srgbClr val="92D050"/>
                </a:solidFill>
                <a:hlinkClick r:id="rId2"/>
              </a:rPr>
              <a:t>marcluyckxghisi66@gmail.com</a:t>
            </a:r>
            <a:r>
              <a:rPr lang="fr-BE" sz="3600" b="0" u="sng" cap="none" dirty="0" smtClean="0">
                <a:solidFill>
                  <a:srgbClr val="92D050"/>
                </a:solidFill>
              </a:rPr>
              <a:t/>
            </a:r>
            <a:br>
              <a:rPr lang="fr-BE" sz="3600" b="0" u="sng" cap="none" dirty="0" smtClean="0">
                <a:solidFill>
                  <a:srgbClr val="92D050"/>
                </a:solidFill>
              </a:rPr>
            </a:br>
            <a:r>
              <a:rPr lang="fr-BE" sz="3600" b="0" u="sng" cap="none" dirty="0" smtClean="0">
                <a:solidFill>
                  <a:srgbClr val="FFFF00"/>
                </a:solidFill>
              </a:rPr>
              <a:t>www.vision2020.canalblog.com</a:t>
            </a:r>
            <a:endParaRPr lang="fr-BE" sz="3600" b="0" u="sng" cap="none" dirty="0">
              <a:solidFill>
                <a:srgbClr val="FFFF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142985"/>
            <a:ext cx="7772400" cy="2214577"/>
          </a:xfrm>
        </p:spPr>
        <p:txBody>
          <a:bodyPr/>
          <a:lstStyle/>
          <a:p>
            <a:r>
              <a:rPr lang="fr-BE" sz="6600" dirty="0" smtClean="0">
                <a:solidFill>
                  <a:srgbClr val="FFFF00"/>
                </a:solidFill>
              </a:rPr>
              <a:t>Marc LUYCKX GHISI</a:t>
            </a:r>
            <a:endParaRPr lang="fr-BE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09663"/>
          </a:xfrm>
        </p:spPr>
        <p:txBody>
          <a:bodyPr/>
          <a:lstStyle/>
          <a:p>
            <a:pPr algn="ctr"/>
            <a:r>
              <a:rPr lang="fr-FR" sz="4000" b="1" dirty="0" smtClean="0">
                <a:solidFill>
                  <a:srgbClr val="FFFF00"/>
                </a:solidFill>
              </a:rPr>
              <a:t>EUROPE AND BRICS ? </a:t>
            </a:r>
            <a:br>
              <a:rPr lang="fr-FR" sz="4000" b="1" dirty="0" smtClean="0">
                <a:solidFill>
                  <a:srgbClr val="FFFF00"/>
                </a:solidFill>
              </a:rPr>
            </a:br>
            <a:r>
              <a:rPr lang="fr-FR" sz="4000" b="1" dirty="0" smtClean="0">
                <a:solidFill>
                  <a:srgbClr val="FFFF00"/>
                </a:solidFill>
              </a:rPr>
              <a:t>RISK MANAGEMENT</a:t>
            </a:r>
            <a:endParaRPr lang="fr-FR" sz="40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LEAP/GEAB (Nice, F) argues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EU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least </a:t>
            </a:r>
            <a:r>
              <a:rPr lang="fr-FR" dirty="0" err="1" smtClean="0"/>
              <a:t>make</a:t>
            </a:r>
            <a:r>
              <a:rPr lang="fr-FR" dirty="0" smtClean="0"/>
              <a:t> an official 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BRICS.</a:t>
            </a:r>
          </a:p>
          <a:p>
            <a:r>
              <a:rPr lang="fr-FR" dirty="0" smtClean="0"/>
              <a:t>POLITICALLY,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intelligent and </a:t>
            </a:r>
            <a:r>
              <a:rPr lang="fr-FR" dirty="0" err="1" smtClean="0"/>
              <a:t>provide</a:t>
            </a:r>
            <a:r>
              <a:rPr lang="fr-FR" dirty="0" smtClean="0"/>
              <a:t> more World </a:t>
            </a:r>
            <a:r>
              <a:rPr lang="fr-FR" dirty="0" err="1" smtClean="0"/>
              <a:t>stabilty</a:t>
            </a:r>
            <a:endParaRPr lang="fr-FR" dirty="0" smtClean="0"/>
          </a:p>
          <a:p>
            <a:r>
              <a:rPr lang="fr-FR" dirty="0" smtClean="0"/>
              <a:t>ECONOMICALLY,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intelligent to </a:t>
            </a:r>
            <a:r>
              <a:rPr lang="fr-FR" dirty="0" err="1" smtClean="0"/>
              <a:t>invest</a:t>
            </a:r>
            <a:r>
              <a:rPr lang="fr-FR" dirty="0" smtClean="0"/>
              <a:t> in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growing</a:t>
            </a:r>
            <a:r>
              <a:rPr lang="fr-FR" dirty="0" smtClean="0"/>
              <a:t> </a:t>
            </a:r>
            <a:r>
              <a:rPr lang="fr-FR" dirty="0" err="1" smtClean="0"/>
              <a:t>economies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Business </a:t>
            </a:r>
            <a:r>
              <a:rPr lang="fr-FR" dirty="0" err="1" smtClean="0"/>
              <a:t>could</a:t>
            </a:r>
            <a:r>
              <a:rPr lang="fr-FR" dirty="0" smtClean="0"/>
              <a:t> push for </a:t>
            </a:r>
            <a:r>
              <a:rPr lang="fr-FR" dirty="0" err="1" smtClean="0"/>
              <a:t>this</a:t>
            </a:r>
            <a:r>
              <a:rPr lang="fr-FR" dirty="0" smtClean="0"/>
              <a:t> intelligent </a:t>
            </a:r>
            <a:r>
              <a:rPr lang="fr-FR" dirty="0" err="1" smtClean="0"/>
              <a:t>Risk</a:t>
            </a:r>
            <a:r>
              <a:rPr lang="fr-FR" dirty="0" smtClean="0"/>
              <a:t> Management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422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0FA4FDA-86EC-433E-B942-B102E5AC8D8E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-459432"/>
            <a:ext cx="8229600" cy="2135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P. DRUCKER: TRANSFORMATION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1196753"/>
            <a:ext cx="8291513" cy="4823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8138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Every few hundred years in Western History there occurs a sharp transformation. </a:t>
            </a:r>
          </a:p>
          <a:p>
            <a:pPr marL="342900" indent="-338138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Within a few short decades, society rearranges itself : its worldview (paradigm), its basic values, its social and political structures, its arts, its key institutions. </a:t>
            </a:r>
          </a:p>
          <a:p>
            <a:pPr marL="342900" indent="-338138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Fifty years later there is a new world.”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</a:t>
            </a:r>
          </a:p>
          <a:p>
            <a:pPr marL="342900" indent="-338138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en-US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marL="342900" indent="-338138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Peter DRUCKER: </a:t>
            </a:r>
            <a:r>
              <a:rPr lang="en-US" sz="2400" b="0" u="sng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“Post Capitalist Society”.</a:t>
            </a:r>
            <a:r>
              <a:rPr lang="en-US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</a:t>
            </a:r>
            <a:r>
              <a:rPr lang="hr-HR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Butterworth Heinemann, 1993, 2001, </a:t>
            </a:r>
            <a:r>
              <a:rPr lang="en-US" sz="2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p.1.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619672" y="1196752"/>
            <a:ext cx="5976664" cy="440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829895"/>
            <a:ext cx="9144000" cy="5029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9144" tIns="69572" rIns="139144" bIns="69572" anchor="ctr"/>
          <a:lstStyle/>
          <a:p>
            <a:endParaRPr lang="fr-BE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547664" y="548680"/>
            <a:ext cx="6443663" cy="6120680"/>
            <a:chOff x="576" y="340"/>
            <a:chExt cx="2638" cy="2141"/>
          </a:xfrm>
        </p:grpSpPr>
        <p:sp>
          <p:nvSpPr>
            <p:cNvPr id="5135" name="Freeform 4"/>
            <p:cNvSpPr>
              <a:spLocks/>
            </p:cNvSpPr>
            <p:nvPr/>
          </p:nvSpPr>
          <p:spPr bwMode="auto">
            <a:xfrm>
              <a:off x="576" y="789"/>
              <a:ext cx="2638" cy="1692"/>
            </a:xfrm>
            <a:custGeom>
              <a:avLst/>
              <a:gdLst>
                <a:gd name="T0" fmla="*/ 1762 w 2638"/>
                <a:gd name="T1" fmla="*/ 96 h 1692"/>
                <a:gd name="T2" fmla="*/ 1870 w 2638"/>
                <a:gd name="T3" fmla="*/ 208 h 1692"/>
                <a:gd name="T4" fmla="*/ 1894 w 2638"/>
                <a:gd name="T5" fmla="*/ 256 h 1692"/>
                <a:gd name="T6" fmla="*/ 1930 w 2638"/>
                <a:gd name="T7" fmla="*/ 412 h 1692"/>
                <a:gd name="T8" fmla="*/ 2306 w 2638"/>
                <a:gd name="T9" fmla="*/ 508 h 1692"/>
                <a:gd name="T10" fmla="*/ 2426 w 2638"/>
                <a:gd name="T11" fmla="*/ 524 h 1692"/>
                <a:gd name="T12" fmla="*/ 2578 w 2638"/>
                <a:gd name="T13" fmla="*/ 540 h 1692"/>
                <a:gd name="T14" fmla="*/ 2622 w 2638"/>
                <a:gd name="T15" fmla="*/ 608 h 1692"/>
                <a:gd name="T16" fmla="*/ 2610 w 2638"/>
                <a:gd name="T17" fmla="*/ 788 h 1692"/>
                <a:gd name="T18" fmla="*/ 2478 w 2638"/>
                <a:gd name="T19" fmla="*/ 992 h 1692"/>
                <a:gd name="T20" fmla="*/ 2258 w 2638"/>
                <a:gd name="T21" fmla="*/ 1168 h 1692"/>
                <a:gd name="T22" fmla="*/ 2150 w 2638"/>
                <a:gd name="T23" fmla="*/ 1296 h 1692"/>
                <a:gd name="T24" fmla="*/ 1830 w 2638"/>
                <a:gd name="T25" fmla="*/ 1368 h 1692"/>
                <a:gd name="T26" fmla="*/ 1670 w 2638"/>
                <a:gd name="T27" fmla="*/ 1476 h 1692"/>
                <a:gd name="T28" fmla="*/ 1634 w 2638"/>
                <a:gd name="T29" fmla="*/ 1504 h 1692"/>
                <a:gd name="T30" fmla="*/ 1422 w 2638"/>
                <a:gd name="T31" fmla="*/ 1572 h 1692"/>
                <a:gd name="T32" fmla="*/ 1314 w 2638"/>
                <a:gd name="T33" fmla="*/ 1616 h 1692"/>
                <a:gd name="T34" fmla="*/ 1250 w 2638"/>
                <a:gd name="T35" fmla="*/ 1652 h 1692"/>
                <a:gd name="T36" fmla="*/ 1122 w 2638"/>
                <a:gd name="T37" fmla="*/ 1684 h 1692"/>
                <a:gd name="T38" fmla="*/ 1022 w 2638"/>
                <a:gd name="T39" fmla="*/ 1688 h 1692"/>
                <a:gd name="T40" fmla="*/ 978 w 2638"/>
                <a:gd name="T41" fmla="*/ 1664 h 1692"/>
                <a:gd name="T42" fmla="*/ 958 w 2638"/>
                <a:gd name="T43" fmla="*/ 1644 h 1692"/>
                <a:gd name="T44" fmla="*/ 742 w 2638"/>
                <a:gd name="T45" fmla="*/ 1580 h 1692"/>
                <a:gd name="T46" fmla="*/ 654 w 2638"/>
                <a:gd name="T47" fmla="*/ 1412 h 1692"/>
                <a:gd name="T48" fmla="*/ 602 w 2638"/>
                <a:gd name="T49" fmla="*/ 1356 h 1692"/>
                <a:gd name="T50" fmla="*/ 454 w 2638"/>
                <a:gd name="T51" fmla="*/ 1404 h 1692"/>
                <a:gd name="T52" fmla="*/ 362 w 2638"/>
                <a:gd name="T53" fmla="*/ 1372 h 1692"/>
                <a:gd name="T54" fmla="*/ 238 w 2638"/>
                <a:gd name="T55" fmla="*/ 1220 h 1692"/>
                <a:gd name="T56" fmla="*/ 142 w 2638"/>
                <a:gd name="T57" fmla="*/ 1100 h 1692"/>
                <a:gd name="T58" fmla="*/ 46 w 2638"/>
                <a:gd name="T59" fmla="*/ 1008 h 1692"/>
                <a:gd name="T60" fmla="*/ 54 w 2638"/>
                <a:gd name="T61" fmla="*/ 896 h 1692"/>
                <a:gd name="T62" fmla="*/ 170 w 2638"/>
                <a:gd name="T63" fmla="*/ 796 h 1692"/>
                <a:gd name="T64" fmla="*/ 286 w 2638"/>
                <a:gd name="T65" fmla="*/ 700 h 1692"/>
                <a:gd name="T66" fmla="*/ 230 w 2638"/>
                <a:gd name="T67" fmla="*/ 564 h 1692"/>
                <a:gd name="T68" fmla="*/ 330 w 2638"/>
                <a:gd name="T69" fmla="*/ 432 h 1692"/>
                <a:gd name="T70" fmla="*/ 434 w 2638"/>
                <a:gd name="T71" fmla="*/ 376 h 1692"/>
                <a:gd name="T72" fmla="*/ 534 w 2638"/>
                <a:gd name="T73" fmla="*/ 284 h 1692"/>
                <a:gd name="T74" fmla="*/ 578 w 2638"/>
                <a:gd name="T75" fmla="*/ 248 h 1692"/>
                <a:gd name="T76" fmla="*/ 674 w 2638"/>
                <a:gd name="T77" fmla="*/ 144 h 1692"/>
                <a:gd name="T78" fmla="*/ 694 w 2638"/>
                <a:gd name="T79" fmla="*/ 8 h 16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638"/>
                <a:gd name="T121" fmla="*/ 0 h 1692"/>
                <a:gd name="T122" fmla="*/ 2638 w 2638"/>
                <a:gd name="T123" fmla="*/ 1692 h 16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638" h="1692">
                  <a:moveTo>
                    <a:pt x="1702" y="0"/>
                  </a:moveTo>
                  <a:cubicBezTo>
                    <a:pt x="1707" y="51"/>
                    <a:pt x="1720" y="68"/>
                    <a:pt x="1762" y="96"/>
                  </a:cubicBezTo>
                  <a:cubicBezTo>
                    <a:pt x="1772" y="111"/>
                    <a:pt x="1784" y="118"/>
                    <a:pt x="1798" y="128"/>
                  </a:cubicBezTo>
                  <a:cubicBezTo>
                    <a:pt x="1816" y="155"/>
                    <a:pt x="1849" y="181"/>
                    <a:pt x="1870" y="208"/>
                  </a:cubicBezTo>
                  <a:cubicBezTo>
                    <a:pt x="1876" y="216"/>
                    <a:pt x="1881" y="224"/>
                    <a:pt x="1886" y="232"/>
                  </a:cubicBezTo>
                  <a:cubicBezTo>
                    <a:pt x="1891" y="239"/>
                    <a:pt x="1894" y="256"/>
                    <a:pt x="1894" y="256"/>
                  </a:cubicBezTo>
                  <a:cubicBezTo>
                    <a:pt x="1895" y="294"/>
                    <a:pt x="1875" y="362"/>
                    <a:pt x="1914" y="388"/>
                  </a:cubicBezTo>
                  <a:cubicBezTo>
                    <a:pt x="1919" y="396"/>
                    <a:pt x="1921" y="409"/>
                    <a:pt x="1930" y="412"/>
                  </a:cubicBezTo>
                  <a:cubicBezTo>
                    <a:pt x="2016" y="441"/>
                    <a:pt x="2038" y="441"/>
                    <a:pt x="2146" y="444"/>
                  </a:cubicBezTo>
                  <a:cubicBezTo>
                    <a:pt x="2187" y="475"/>
                    <a:pt x="2256" y="496"/>
                    <a:pt x="2306" y="508"/>
                  </a:cubicBezTo>
                  <a:cubicBezTo>
                    <a:pt x="2316" y="510"/>
                    <a:pt x="2324" y="519"/>
                    <a:pt x="2334" y="520"/>
                  </a:cubicBezTo>
                  <a:cubicBezTo>
                    <a:pt x="2365" y="523"/>
                    <a:pt x="2395" y="522"/>
                    <a:pt x="2426" y="524"/>
                  </a:cubicBezTo>
                  <a:cubicBezTo>
                    <a:pt x="2467" y="526"/>
                    <a:pt x="2550" y="532"/>
                    <a:pt x="2550" y="532"/>
                  </a:cubicBezTo>
                  <a:cubicBezTo>
                    <a:pt x="2559" y="535"/>
                    <a:pt x="2571" y="534"/>
                    <a:pt x="2578" y="540"/>
                  </a:cubicBezTo>
                  <a:cubicBezTo>
                    <a:pt x="2597" y="556"/>
                    <a:pt x="2593" y="576"/>
                    <a:pt x="2618" y="584"/>
                  </a:cubicBezTo>
                  <a:cubicBezTo>
                    <a:pt x="2619" y="592"/>
                    <a:pt x="2619" y="601"/>
                    <a:pt x="2622" y="608"/>
                  </a:cubicBezTo>
                  <a:cubicBezTo>
                    <a:pt x="2626" y="617"/>
                    <a:pt x="2638" y="632"/>
                    <a:pt x="2638" y="632"/>
                  </a:cubicBezTo>
                  <a:cubicBezTo>
                    <a:pt x="2633" y="686"/>
                    <a:pt x="2619" y="735"/>
                    <a:pt x="2610" y="788"/>
                  </a:cubicBezTo>
                  <a:cubicBezTo>
                    <a:pt x="2609" y="823"/>
                    <a:pt x="2611" y="858"/>
                    <a:pt x="2606" y="892"/>
                  </a:cubicBezTo>
                  <a:cubicBezTo>
                    <a:pt x="2599" y="940"/>
                    <a:pt x="2511" y="967"/>
                    <a:pt x="2478" y="992"/>
                  </a:cubicBezTo>
                  <a:cubicBezTo>
                    <a:pt x="2422" y="1034"/>
                    <a:pt x="2362" y="1070"/>
                    <a:pt x="2306" y="1112"/>
                  </a:cubicBezTo>
                  <a:cubicBezTo>
                    <a:pt x="2287" y="1126"/>
                    <a:pt x="2273" y="1150"/>
                    <a:pt x="2258" y="1168"/>
                  </a:cubicBezTo>
                  <a:cubicBezTo>
                    <a:pt x="2234" y="1197"/>
                    <a:pt x="2209" y="1225"/>
                    <a:pt x="2186" y="1256"/>
                  </a:cubicBezTo>
                  <a:cubicBezTo>
                    <a:pt x="2180" y="1273"/>
                    <a:pt x="2167" y="1290"/>
                    <a:pt x="2150" y="1296"/>
                  </a:cubicBezTo>
                  <a:cubicBezTo>
                    <a:pt x="2093" y="1353"/>
                    <a:pt x="1989" y="1345"/>
                    <a:pt x="1918" y="1348"/>
                  </a:cubicBezTo>
                  <a:cubicBezTo>
                    <a:pt x="1888" y="1354"/>
                    <a:pt x="1859" y="1362"/>
                    <a:pt x="1830" y="1368"/>
                  </a:cubicBezTo>
                  <a:cubicBezTo>
                    <a:pt x="1804" y="1390"/>
                    <a:pt x="1742" y="1437"/>
                    <a:pt x="1710" y="1448"/>
                  </a:cubicBezTo>
                  <a:cubicBezTo>
                    <a:pt x="1697" y="1458"/>
                    <a:pt x="1682" y="1464"/>
                    <a:pt x="1670" y="1476"/>
                  </a:cubicBezTo>
                  <a:cubicBezTo>
                    <a:pt x="1663" y="1483"/>
                    <a:pt x="1659" y="1494"/>
                    <a:pt x="1650" y="1500"/>
                  </a:cubicBezTo>
                  <a:cubicBezTo>
                    <a:pt x="1645" y="1503"/>
                    <a:pt x="1639" y="1503"/>
                    <a:pt x="1634" y="1504"/>
                  </a:cubicBezTo>
                  <a:cubicBezTo>
                    <a:pt x="1610" y="1520"/>
                    <a:pt x="1589" y="1536"/>
                    <a:pt x="1562" y="1548"/>
                  </a:cubicBezTo>
                  <a:cubicBezTo>
                    <a:pt x="1518" y="1567"/>
                    <a:pt x="1468" y="1567"/>
                    <a:pt x="1422" y="1572"/>
                  </a:cubicBezTo>
                  <a:cubicBezTo>
                    <a:pt x="1399" y="1575"/>
                    <a:pt x="1377" y="1583"/>
                    <a:pt x="1354" y="1588"/>
                  </a:cubicBezTo>
                  <a:cubicBezTo>
                    <a:pt x="1338" y="1596"/>
                    <a:pt x="1329" y="1606"/>
                    <a:pt x="1314" y="1616"/>
                  </a:cubicBezTo>
                  <a:cubicBezTo>
                    <a:pt x="1302" y="1624"/>
                    <a:pt x="1286" y="1629"/>
                    <a:pt x="1274" y="1636"/>
                  </a:cubicBezTo>
                  <a:cubicBezTo>
                    <a:pt x="1266" y="1641"/>
                    <a:pt x="1259" y="1649"/>
                    <a:pt x="1250" y="1652"/>
                  </a:cubicBezTo>
                  <a:cubicBezTo>
                    <a:pt x="1229" y="1659"/>
                    <a:pt x="1208" y="1660"/>
                    <a:pt x="1186" y="1664"/>
                  </a:cubicBezTo>
                  <a:cubicBezTo>
                    <a:pt x="1164" y="1668"/>
                    <a:pt x="1143" y="1677"/>
                    <a:pt x="1122" y="1684"/>
                  </a:cubicBezTo>
                  <a:cubicBezTo>
                    <a:pt x="1114" y="1687"/>
                    <a:pt x="1098" y="1692"/>
                    <a:pt x="1098" y="1692"/>
                  </a:cubicBezTo>
                  <a:cubicBezTo>
                    <a:pt x="1073" y="1691"/>
                    <a:pt x="1047" y="1691"/>
                    <a:pt x="1022" y="1688"/>
                  </a:cubicBezTo>
                  <a:cubicBezTo>
                    <a:pt x="1014" y="1687"/>
                    <a:pt x="998" y="1680"/>
                    <a:pt x="998" y="1680"/>
                  </a:cubicBezTo>
                  <a:cubicBezTo>
                    <a:pt x="975" y="1646"/>
                    <a:pt x="1006" y="1686"/>
                    <a:pt x="978" y="1664"/>
                  </a:cubicBezTo>
                  <a:cubicBezTo>
                    <a:pt x="974" y="1661"/>
                    <a:pt x="973" y="1655"/>
                    <a:pt x="970" y="1652"/>
                  </a:cubicBezTo>
                  <a:cubicBezTo>
                    <a:pt x="967" y="1649"/>
                    <a:pt x="962" y="1647"/>
                    <a:pt x="958" y="1644"/>
                  </a:cubicBezTo>
                  <a:cubicBezTo>
                    <a:pt x="918" y="1583"/>
                    <a:pt x="852" y="1595"/>
                    <a:pt x="782" y="1592"/>
                  </a:cubicBezTo>
                  <a:cubicBezTo>
                    <a:pt x="753" y="1582"/>
                    <a:pt x="766" y="1586"/>
                    <a:pt x="742" y="1580"/>
                  </a:cubicBezTo>
                  <a:cubicBezTo>
                    <a:pt x="726" y="1559"/>
                    <a:pt x="697" y="1549"/>
                    <a:pt x="686" y="1524"/>
                  </a:cubicBezTo>
                  <a:cubicBezTo>
                    <a:pt x="670" y="1489"/>
                    <a:pt x="671" y="1446"/>
                    <a:pt x="654" y="1412"/>
                  </a:cubicBezTo>
                  <a:cubicBezTo>
                    <a:pt x="645" y="1395"/>
                    <a:pt x="646" y="1404"/>
                    <a:pt x="634" y="1388"/>
                  </a:cubicBezTo>
                  <a:cubicBezTo>
                    <a:pt x="609" y="1356"/>
                    <a:pt x="630" y="1370"/>
                    <a:pt x="602" y="1356"/>
                  </a:cubicBezTo>
                  <a:cubicBezTo>
                    <a:pt x="587" y="1334"/>
                    <a:pt x="546" y="1350"/>
                    <a:pt x="522" y="1352"/>
                  </a:cubicBezTo>
                  <a:cubicBezTo>
                    <a:pt x="503" y="1380"/>
                    <a:pt x="488" y="1396"/>
                    <a:pt x="454" y="1404"/>
                  </a:cubicBezTo>
                  <a:cubicBezTo>
                    <a:pt x="450" y="1404"/>
                    <a:pt x="393" y="1411"/>
                    <a:pt x="378" y="1392"/>
                  </a:cubicBezTo>
                  <a:cubicBezTo>
                    <a:pt x="356" y="1364"/>
                    <a:pt x="396" y="1395"/>
                    <a:pt x="362" y="1372"/>
                  </a:cubicBezTo>
                  <a:cubicBezTo>
                    <a:pt x="354" y="1347"/>
                    <a:pt x="332" y="1307"/>
                    <a:pt x="310" y="1292"/>
                  </a:cubicBezTo>
                  <a:cubicBezTo>
                    <a:pt x="285" y="1254"/>
                    <a:pt x="271" y="1248"/>
                    <a:pt x="238" y="1220"/>
                  </a:cubicBezTo>
                  <a:cubicBezTo>
                    <a:pt x="225" y="1209"/>
                    <a:pt x="220" y="1197"/>
                    <a:pt x="206" y="1188"/>
                  </a:cubicBezTo>
                  <a:cubicBezTo>
                    <a:pt x="192" y="1160"/>
                    <a:pt x="161" y="1128"/>
                    <a:pt x="142" y="1100"/>
                  </a:cubicBezTo>
                  <a:cubicBezTo>
                    <a:pt x="134" y="1087"/>
                    <a:pt x="116" y="1084"/>
                    <a:pt x="106" y="1072"/>
                  </a:cubicBezTo>
                  <a:cubicBezTo>
                    <a:pt x="87" y="1050"/>
                    <a:pt x="67" y="1029"/>
                    <a:pt x="46" y="1008"/>
                  </a:cubicBezTo>
                  <a:cubicBezTo>
                    <a:pt x="32" y="994"/>
                    <a:pt x="28" y="974"/>
                    <a:pt x="14" y="960"/>
                  </a:cubicBezTo>
                  <a:cubicBezTo>
                    <a:pt x="0" y="918"/>
                    <a:pt x="15" y="925"/>
                    <a:pt x="54" y="896"/>
                  </a:cubicBezTo>
                  <a:cubicBezTo>
                    <a:pt x="67" y="887"/>
                    <a:pt x="75" y="867"/>
                    <a:pt x="86" y="856"/>
                  </a:cubicBezTo>
                  <a:cubicBezTo>
                    <a:pt x="110" y="832"/>
                    <a:pt x="145" y="821"/>
                    <a:pt x="170" y="796"/>
                  </a:cubicBezTo>
                  <a:cubicBezTo>
                    <a:pt x="177" y="776"/>
                    <a:pt x="191" y="765"/>
                    <a:pt x="202" y="748"/>
                  </a:cubicBezTo>
                  <a:cubicBezTo>
                    <a:pt x="212" y="706"/>
                    <a:pt x="249" y="706"/>
                    <a:pt x="286" y="700"/>
                  </a:cubicBezTo>
                  <a:cubicBezTo>
                    <a:pt x="297" y="667"/>
                    <a:pt x="288" y="616"/>
                    <a:pt x="258" y="596"/>
                  </a:cubicBezTo>
                  <a:cubicBezTo>
                    <a:pt x="239" y="568"/>
                    <a:pt x="250" y="577"/>
                    <a:pt x="230" y="564"/>
                  </a:cubicBezTo>
                  <a:cubicBezTo>
                    <a:pt x="238" y="522"/>
                    <a:pt x="259" y="529"/>
                    <a:pt x="278" y="500"/>
                  </a:cubicBezTo>
                  <a:cubicBezTo>
                    <a:pt x="295" y="473"/>
                    <a:pt x="298" y="443"/>
                    <a:pt x="330" y="432"/>
                  </a:cubicBezTo>
                  <a:cubicBezTo>
                    <a:pt x="343" y="419"/>
                    <a:pt x="353" y="414"/>
                    <a:pt x="370" y="408"/>
                  </a:cubicBezTo>
                  <a:cubicBezTo>
                    <a:pt x="391" y="392"/>
                    <a:pt x="409" y="384"/>
                    <a:pt x="434" y="376"/>
                  </a:cubicBezTo>
                  <a:cubicBezTo>
                    <a:pt x="461" y="367"/>
                    <a:pt x="518" y="368"/>
                    <a:pt x="518" y="368"/>
                  </a:cubicBezTo>
                  <a:cubicBezTo>
                    <a:pt x="535" y="342"/>
                    <a:pt x="524" y="312"/>
                    <a:pt x="534" y="284"/>
                  </a:cubicBezTo>
                  <a:cubicBezTo>
                    <a:pt x="540" y="269"/>
                    <a:pt x="554" y="264"/>
                    <a:pt x="566" y="256"/>
                  </a:cubicBezTo>
                  <a:cubicBezTo>
                    <a:pt x="570" y="253"/>
                    <a:pt x="578" y="248"/>
                    <a:pt x="578" y="248"/>
                  </a:cubicBezTo>
                  <a:cubicBezTo>
                    <a:pt x="587" y="234"/>
                    <a:pt x="599" y="210"/>
                    <a:pt x="614" y="200"/>
                  </a:cubicBezTo>
                  <a:cubicBezTo>
                    <a:pt x="641" y="182"/>
                    <a:pt x="663" y="178"/>
                    <a:pt x="674" y="144"/>
                  </a:cubicBezTo>
                  <a:cubicBezTo>
                    <a:pt x="675" y="115"/>
                    <a:pt x="675" y="85"/>
                    <a:pt x="678" y="56"/>
                  </a:cubicBezTo>
                  <a:cubicBezTo>
                    <a:pt x="679" y="49"/>
                    <a:pt x="707" y="8"/>
                    <a:pt x="694" y="8"/>
                  </a:cubicBezTo>
                  <a:lnTo>
                    <a:pt x="1702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136" name="Freeform 5"/>
            <p:cNvSpPr>
              <a:spLocks/>
            </p:cNvSpPr>
            <p:nvPr/>
          </p:nvSpPr>
          <p:spPr bwMode="auto">
            <a:xfrm>
              <a:off x="1276" y="340"/>
              <a:ext cx="1005" cy="459"/>
            </a:xfrm>
            <a:custGeom>
              <a:avLst/>
              <a:gdLst>
                <a:gd name="T0" fmla="*/ 0 w 1005"/>
                <a:gd name="T1" fmla="*/ 459 h 459"/>
                <a:gd name="T2" fmla="*/ 24 w 1005"/>
                <a:gd name="T3" fmla="*/ 414 h 459"/>
                <a:gd name="T4" fmla="*/ 33 w 1005"/>
                <a:gd name="T5" fmla="*/ 387 h 459"/>
                <a:gd name="T6" fmla="*/ 60 w 1005"/>
                <a:gd name="T7" fmla="*/ 378 h 459"/>
                <a:gd name="T8" fmla="*/ 69 w 1005"/>
                <a:gd name="T9" fmla="*/ 375 h 459"/>
                <a:gd name="T10" fmla="*/ 84 w 1005"/>
                <a:gd name="T11" fmla="*/ 339 h 459"/>
                <a:gd name="T12" fmla="*/ 90 w 1005"/>
                <a:gd name="T13" fmla="*/ 321 h 459"/>
                <a:gd name="T14" fmla="*/ 123 w 1005"/>
                <a:gd name="T15" fmla="*/ 309 h 459"/>
                <a:gd name="T16" fmla="*/ 141 w 1005"/>
                <a:gd name="T17" fmla="*/ 303 h 459"/>
                <a:gd name="T18" fmla="*/ 249 w 1005"/>
                <a:gd name="T19" fmla="*/ 264 h 459"/>
                <a:gd name="T20" fmla="*/ 291 w 1005"/>
                <a:gd name="T21" fmla="*/ 213 h 459"/>
                <a:gd name="T22" fmla="*/ 321 w 1005"/>
                <a:gd name="T23" fmla="*/ 162 h 459"/>
                <a:gd name="T24" fmla="*/ 417 w 1005"/>
                <a:gd name="T25" fmla="*/ 114 h 459"/>
                <a:gd name="T26" fmla="*/ 438 w 1005"/>
                <a:gd name="T27" fmla="*/ 72 h 459"/>
                <a:gd name="T28" fmla="*/ 453 w 1005"/>
                <a:gd name="T29" fmla="*/ 45 h 459"/>
                <a:gd name="T30" fmla="*/ 483 w 1005"/>
                <a:gd name="T31" fmla="*/ 0 h 459"/>
                <a:gd name="T32" fmla="*/ 591 w 1005"/>
                <a:gd name="T33" fmla="*/ 27 h 459"/>
                <a:gd name="T34" fmla="*/ 609 w 1005"/>
                <a:gd name="T35" fmla="*/ 90 h 459"/>
                <a:gd name="T36" fmla="*/ 696 w 1005"/>
                <a:gd name="T37" fmla="*/ 120 h 459"/>
                <a:gd name="T38" fmla="*/ 705 w 1005"/>
                <a:gd name="T39" fmla="*/ 159 h 459"/>
                <a:gd name="T40" fmla="*/ 711 w 1005"/>
                <a:gd name="T41" fmla="*/ 216 h 459"/>
                <a:gd name="T42" fmla="*/ 738 w 1005"/>
                <a:gd name="T43" fmla="*/ 240 h 459"/>
                <a:gd name="T44" fmla="*/ 744 w 1005"/>
                <a:gd name="T45" fmla="*/ 315 h 459"/>
                <a:gd name="T46" fmla="*/ 759 w 1005"/>
                <a:gd name="T47" fmla="*/ 327 h 459"/>
                <a:gd name="T48" fmla="*/ 849 w 1005"/>
                <a:gd name="T49" fmla="*/ 345 h 459"/>
                <a:gd name="T50" fmla="*/ 888 w 1005"/>
                <a:gd name="T51" fmla="*/ 402 h 459"/>
                <a:gd name="T52" fmla="*/ 954 w 1005"/>
                <a:gd name="T53" fmla="*/ 411 h 459"/>
                <a:gd name="T54" fmla="*/ 984 w 1005"/>
                <a:gd name="T55" fmla="*/ 435 h 459"/>
                <a:gd name="T56" fmla="*/ 1005 w 1005"/>
                <a:gd name="T57" fmla="*/ 447 h 459"/>
                <a:gd name="T58" fmla="*/ 0 w 1005"/>
                <a:gd name="T59" fmla="*/ 459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5"/>
                <a:gd name="T91" fmla="*/ 0 h 459"/>
                <a:gd name="T92" fmla="*/ 1005 w 1005"/>
                <a:gd name="T93" fmla="*/ 459 h 45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5" h="459">
                  <a:moveTo>
                    <a:pt x="0" y="459"/>
                  </a:moveTo>
                  <a:cubicBezTo>
                    <a:pt x="5" y="443"/>
                    <a:pt x="15" y="428"/>
                    <a:pt x="24" y="414"/>
                  </a:cubicBezTo>
                  <a:cubicBezTo>
                    <a:pt x="27" y="410"/>
                    <a:pt x="32" y="387"/>
                    <a:pt x="33" y="387"/>
                  </a:cubicBezTo>
                  <a:cubicBezTo>
                    <a:pt x="42" y="384"/>
                    <a:pt x="51" y="381"/>
                    <a:pt x="60" y="378"/>
                  </a:cubicBezTo>
                  <a:cubicBezTo>
                    <a:pt x="63" y="377"/>
                    <a:pt x="69" y="375"/>
                    <a:pt x="69" y="375"/>
                  </a:cubicBezTo>
                  <a:cubicBezTo>
                    <a:pt x="88" y="346"/>
                    <a:pt x="76" y="369"/>
                    <a:pt x="84" y="339"/>
                  </a:cubicBezTo>
                  <a:cubicBezTo>
                    <a:pt x="86" y="333"/>
                    <a:pt x="84" y="323"/>
                    <a:pt x="90" y="321"/>
                  </a:cubicBezTo>
                  <a:cubicBezTo>
                    <a:pt x="101" y="317"/>
                    <a:pt x="112" y="312"/>
                    <a:pt x="123" y="309"/>
                  </a:cubicBezTo>
                  <a:cubicBezTo>
                    <a:pt x="129" y="307"/>
                    <a:pt x="141" y="303"/>
                    <a:pt x="141" y="303"/>
                  </a:cubicBezTo>
                  <a:cubicBezTo>
                    <a:pt x="173" y="255"/>
                    <a:pt x="177" y="267"/>
                    <a:pt x="249" y="264"/>
                  </a:cubicBezTo>
                  <a:cubicBezTo>
                    <a:pt x="275" y="255"/>
                    <a:pt x="283" y="238"/>
                    <a:pt x="291" y="213"/>
                  </a:cubicBezTo>
                  <a:cubicBezTo>
                    <a:pt x="294" y="183"/>
                    <a:pt x="295" y="175"/>
                    <a:pt x="321" y="162"/>
                  </a:cubicBezTo>
                  <a:cubicBezTo>
                    <a:pt x="341" y="132"/>
                    <a:pt x="391" y="140"/>
                    <a:pt x="417" y="114"/>
                  </a:cubicBezTo>
                  <a:cubicBezTo>
                    <a:pt x="423" y="97"/>
                    <a:pt x="427" y="86"/>
                    <a:pt x="438" y="72"/>
                  </a:cubicBezTo>
                  <a:cubicBezTo>
                    <a:pt x="442" y="61"/>
                    <a:pt x="449" y="56"/>
                    <a:pt x="453" y="45"/>
                  </a:cubicBezTo>
                  <a:cubicBezTo>
                    <a:pt x="456" y="21"/>
                    <a:pt x="459" y="8"/>
                    <a:pt x="483" y="0"/>
                  </a:cubicBezTo>
                  <a:cubicBezTo>
                    <a:pt x="520" y="7"/>
                    <a:pt x="553" y="23"/>
                    <a:pt x="591" y="27"/>
                  </a:cubicBezTo>
                  <a:cubicBezTo>
                    <a:pt x="602" y="44"/>
                    <a:pt x="602" y="70"/>
                    <a:pt x="609" y="90"/>
                  </a:cubicBezTo>
                  <a:cubicBezTo>
                    <a:pt x="615" y="109"/>
                    <a:pt x="677" y="118"/>
                    <a:pt x="696" y="120"/>
                  </a:cubicBezTo>
                  <a:cubicBezTo>
                    <a:pt x="704" y="145"/>
                    <a:pt x="701" y="132"/>
                    <a:pt x="705" y="159"/>
                  </a:cubicBezTo>
                  <a:cubicBezTo>
                    <a:pt x="706" y="178"/>
                    <a:pt x="702" y="199"/>
                    <a:pt x="711" y="216"/>
                  </a:cubicBezTo>
                  <a:cubicBezTo>
                    <a:pt x="717" y="226"/>
                    <a:pt x="738" y="240"/>
                    <a:pt x="738" y="240"/>
                  </a:cubicBezTo>
                  <a:cubicBezTo>
                    <a:pt x="749" y="273"/>
                    <a:pt x="733" y="222"/>
                    <a:pt x="744" y="315"/>
                  </a:cubicBezTo>
                  <a:cubicBezTo>
                    <a:pt x="745" y="324"/>
                    <a:pt x="752" y="325"/>
                    <a:pt x="759" y="327"/>
                  </a:cubicBezTo>
                  <a:cubicBezTo>
                    <a:pt x="789" y="334"/>
                    <a:pt x="819" y="341"/>
                    <a:pt x="849" y="345"/>
                  </a:cubicBezTo>
                  <a:cubicBezTo>
                    <a:pt x="875" y="354"/>
                    <a:pt x="864" y="389"/>
                    <a:pt x="888" y="402"/>
                  </a:cubicBezTo>
                  <a:cubicBezTo>
                    <a:pt x="906" y="412"/>
                    <a:pt x="938" y="410"/>
                    <a:pt x="954" y="411"/>
                  </a:cubicBezTo>
                  <a:cubicBezTo>
                    <a:pt x="959" y="426"/>
                    <a:pt x="972" y="427"/>
                    <a:pt x="984" y="435"/>
                  </a:cubicBezTo>
                  <a:cubicBezTo>
                    <a:pt x="990" y="445"/>
                    <a:pt x="993" y="447"/>
                    <a:pt x="1005" y="447"/>
                  </a:cubicBezTo>
                  <a:lnTo>
                    <a:pt x="0" y="45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>
              <a:off x="676" y="1632"/>
              <a:ext cx="2496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138" name="Line 7"/>
            <p:cNvSpPr>
              <a:spLocks noChangeShapeType="1"/>
            </p:cNvSpPr>
            <p:nvPr/>
          </p:nvSpPr>
          <p:spPr bwMode="auto">
            <a:xfrm>
              <a:off x="956" y="1200"/>
              <a:ext cx="1536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139" name="Line 8"/>
            <p:cNvSpPr>
              <a:spLocks noChangeShapeType="1"/>
            </p:cNvSpPr>
            <p:nvPr/>
          </p:nvSpPr>
          <p:spPr bwMode="auto">
            <a:xfrm>
              <a:off x="876" y="2064"/>
              <a:ext cx="1872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0" y="1844824"/>
            <a:ext cx="9144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39144" tIns="69572" rIns="139144" bIns="69572"/>
          <a:lstStyle/>
          <a:p>
            <a:endParaRPr lang="fr-BE"/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4137025" y="1246188"/>
            <a:ext cx="43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9144" tIns="69572" rIns="139144" bIns="69572">
            <a:spAutoFit/>
          </a:bodyPr>
          <a:lstStyle/>
          <a:p>
            <a:pPr defTabSz="873125"/>
            <a:r>
              <a:rPr lang="en-US" sz="2100"/>
              <a:t>5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3995936" y="1916832"/>
            <a:ext cx="574477" cy="46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9144" tIns="69572" rIns="139144" bIns="69572">
            <a:spAutoFit/>
          </a:bodyPr>
          <a:lstStyle/>
          <a:p>
            <a:pPr defTabSz="873125"/>
            <a:r>
              <a:rPr lang="en-US" sz="2100" dirty="0"/>
              <a:t>4</a:t>
            </a: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4140200" y="3113088"/>
            <a:ext cx="43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9144" tIns="69572" rIns="139144" bIns="69572">
            <a:spAutoFit/>
          </a:bodyPr>
          <a:lstStyle/>
          <a:p>
            <a:pPr defTabSz="873125"/>
            <a:r>
              <a:rPr lang="en-US" sz="2100"/>
              <a:t>3</a:t>
            </a:r>
          </a:p>
        </p:txBody>
      </p:sp>
      <p:sp>
        <p:nvSpPr>
          <p:cNvPr id="5128" name="Text Box 13"/>
          <p:cNvSpPr txBox="1">
            <a:spLocks noChangeArrowheads="1"/>
          </p:cNvSpPr>
          <p:nvPr/>
        </p:nvSpPr>
        <p:spPr bwMode="auto">
          <a:xfrm>
            <a:off x="4067944" y="4293096"/>
            <a:ext cx="502469" cy="46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9144" tIns="69572" rIns="139144" bIns="69572">
            <a:spAutoFit/>
          </a:bodyPr>
          <a:lstStyle/>
          <a:p>
            <a:pPr defTabSz="873125"/>
            <a:r>
              <a:rPr lang="en-US" sz="2100" dirty="0"/>
              <a:t>2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4067944" y="6093296"/>
            <a:ext cx="43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9144" tIns="69572" rIns="139144" bIns="69572">
            <a:spAutoFit/>
          </a:bodyPr>
          <a:lstStyle/>
          <a:p>
            <a:pPr defTabSz="873125"/>
            <a:r>
              <a:rPr lang="en-US" sz="2100"/>
              <a:t>1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611560" y="980728"/>
            <a:ext cx="6819359" cy="417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39144" tIns="69572" rIns="139144" bIns="69572">
            <a:spAutoFit/>
          </a:bodyPr>
          <a:lstStyle/>
          <a:p>
            <a:pPr defTabSz="873125"/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EU = NEW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as new POLITICAL PARADIGM</a:t>
            </a:r>
          </a:p>
        </p:txBody>
      </p:sp>
      <p:sp>
        <p:nvSpPr>
          <p:cNvPr id="5131" name="Text Box 17"/>
          <p:cNvSpPr txBox="1">
            <a:spLocks noChangeArrowheads="1"/>
          </p:cNvSpPr>
          <p:nvPr/>
        </p:nvSpPr>
        <p:spPr bwMode="auto">
          <a:xfrm>
            <a:off x="611560" y="2348880"/>
            <a:ext cx="8532440" cy="4175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39144" tIns="69572" rIns="139144" bIns="69572">
            <a:spAutoFit/>
          </a:bodyPr>
          <a:lstStyle/>
          <a:p>
            <a:pPr defTabSz="873125"/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EU’s NEW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ECONOMIC </a:t>
            </a: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PARADIGM : KNOWLEDGE </a:t>
            </a:r>
            <a:r>
              <a:rPr lang="en-US" sz="1800" dirty="0" err="1" smtClean="0">
                <a:solidFill>
                  <a:schemeClr val="tx1"/>
                </a:solidFill>
                <a:latin typeface="Verdana" pitchFamily="34" charset="0"/>
              </a:rPr>
              <a:t>SOCIETY</a:t>
            </a:r>
            <a:r>
              <a:rPr lang="en-US" sz="1800" dirty="0" err="1" smtClean="0">
                <a:latin typeface="Verdana" pitchFamily="34" charset="0"/>
              </a:rPr>
              <a:t>vision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637148" y="3645024"/>
            <a:ext cx="8502073" cy="4482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39144" tIns="69572" rIns="139144" bIns="69572">
            <a:spAutoFit/>
          </a:bodyPr>
          <a:lstStyle/>
          <a:p>
            <a:pPr defTabSz="873125"/>
            <a:r>
              <a:rPr lang="en-US" dirty="0" smtClean="0">
                <a:solidFill>
                  <a:schemeClr val="tx1"/>
                </a:solidFill>
                <a:latin typeface="Verdana" pitchFamily="34" charset="0"/>
              </a:rPr>
              <a:t>FROM MODERNITY  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</a:rPr>
              <a:t>to TRANSMODERNITY </a:t>
            </a:r>
          </a:p>
        </p:txBody>
      </p:sp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611560" y="4797152"/>
            <a:ext cx="8532440" cy="4482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39144" tIns="69572" rIns="139144" bIns="69572">
            <a:spAutoFit/>
          </a:bodyPr>
          <a:lstStyle/>
          <a:p>
            <a:pPr defTabSz="873125"/>
            <a:r>
              <a:rPr lang="en-US" dirty="0" smtClean="0">
                <a:solidFill>
                  <a:schemeClr val="tx1"/>
                </a:solidFill>
                <a:latin typeface="Verdana" pitchFamily="34" charset="0"/>
              </a:rPr>
              <a:t>FROM PATRIARCHY TO POST 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</a:rPr>
              <a:t>PATRIARCHAL SOCIETY</a:t>
            </a: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	</a:t>
            </a:r>
          </a:p>
        </p:txBody>
      </p:sp>
      <p:sp>
        <p:nvSpPr>
          <p:cNvPr id="5134" name="Text Box 20"/>
          <p:cNvSpPr txBox="1">
            <a:spLocks noChangeArrowheads="1"/>
          </p:cNvSpPr>
          <p:nvPr/>
        </p:nvSpPr>
        <p:spPr bwMode="auto">
          <a:xfrm>
            <a:off x="611560" y="5589240"/>
            <a:ext cx="8532440" cy="4482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39144" tIns="69572" rIns="139144" bIns="69572">
            <a:spAutoFit/>
          </a:bodyPr>
          <a:lstStyle/>
          <a:p>
            <a:pPr defTabSz="873125"/>
            <a:r>
              <a:rPr lang="en-US" dirty="0">
                <a:solidFill>
                  <a:schemeClr val="tx1"/>
                </a:solidFill>
                <a:latin typeface="Verdana" pitchFamily="34" charset="0"/>
              </a:rPr>
              <a:t>VALUES SHIFT TOWARDS LIFE: “CULTURAL CREATIVES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</a:rPr>
              <a:t>PARADIGM: 5 LEVELS OF CHANGE  </a:t>
            </a:r>
            <a:endParaRPr lang="fr-FR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09663"/>
          </a:xfrm>
        </p:spPr>
        <p:txBody>
          <a:bodyPr/>
          <a:lstStyle/>
          <a:p>
            <a:r>
              <a:rPr lang="fr-FR" sz="4800" b="1" dirty="0">
                <a:solidFill>
                  <a:srgbClr val="FFFF00"/>
                </a:solidFill>
              </a:rPr>
              <a:t>6</a:t>
            </a:r>
            <a:r>
              <a:rPr lang="fr-FR" sz="4800" b="1" dirty="0" smtClean="0">
                <a:solidFill>
                  <a:srgbClr val="FFFF00"/>
                </a:solidFill>
              </a:rPr>
              <a:t> DOMAINS OF INNOVATION</a:t>
            </a:r>
            <a:endParaRPr lang="fr-FR" sz="4800" b="1" dirty="0">
              <a:solidFill>
                <a:srgbClr val="FFFF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fr-FR" dirty="0" smtClean="0"/>
              <a:t>SCIENCE (quantum </a:t>
            </a:r>
            <a:r>
              <a:rPr lang="fr-FR" dirty="0" err="1" smtClean="0"/>
              <a:t>Physics</a:t>
            </a:r>
            <a:r>
              <a:rPr lang="fr-FR" dirty="0" smtClean="0"/>
              <a:t>)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fr-FR" dirty="0" smtClean="0"/>
              <a:t>ECONOMY AND FINANCE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fr-FR" dirty="0" smtClean="0"/>
              <a:t>EDUCATION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fr-FR" dirty="0" smtClean="0"/>
              <a:t>MEDICAL CARE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fr-FR" smtClean="0"/>
              <a:t>WAR, SECURITY </a:t>
            </a:r>
            <a:r>
              <a:rPr lang="fr-FR" dirty="0" smtClean="0"/>
              <a:t>&amp; DEFENSE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fr-FR" dirty="0" smtClean="0"/>
              <a:t>ENERGY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07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Marc Luyckx GHISI,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9B41EB0-6C2D-4FA7-84EF-8D7BCA0634C8}" type="slidenum">
              <a:rPr lang="en-US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lang="en-US" sz="1400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845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400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-180975" y="785794"/>
            <a:ext cx="9577388" cy="473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 anchorCtr="1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en-US" sz="4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/>
            </a:r>
            <a:br>
              <a:rPr lang="en-US" sz="4400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endParaRPr lang="en-US" sz="4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en-US" sz="4400" b="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en-US" sz="4400" b="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en-US" sz="4400" b="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en-US" sz="4400" b="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en-US" sz="4400" b="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en-US" sz="4400" b="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en-US" sz="4400" b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en-US" sz="4400" b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THE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KNOWLEDGE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SOCIETY: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 NEW ECONOMIC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PARADIGM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15313" cy="1435100"/>
          </a:xfrm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600" b="1" dirty="0" smtClean="0">
                <a:solidFill>
                  <a:srgbClr val="FFFF00"/>
                </a:solidFill>
              </a:rPr>
              <a:t>POST-INDUSTRIAL REVOLUTION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423863" y="1447800"/>
            <a:ext cx="8215312" cy="5153025"/>
          </a:xfrm>
        </p:spPr>
        <p:txBody>
          <a:bodyPr/>
          <a:lstStyle/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mtClean="0"/>
              <a:t>«</a:t>
            </a:r>
            <a:r>
              <a:rPr lang="fr-BE" i="1" smtClean="0"/>
              <a:t> </a:t>
            </a:r>
            <a:r>
              <a:rPr lang="fr-BE" sz="4000" b="1" i="1" smtClean="0"/>
              <a:t>The move towards an information society... will in the long run be as important as the first industrial revolution. » </a:t>
            </a:r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4000" smtClean="0"/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2400" smtClean="0"/>
              <a:t>European Commission, 1993, White Book on Growth Competitiveness, employment » (p. 95)</a:t>
            </a:r>
          </a:p>
          <a:p>
            <a:pPr indent="-33337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240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REFOUR NOUVELLE CIVILISATION mai 13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"/>
      </a:majorFont>
      <a:minorFont>
        <a:latin typeface="Tahoma"/>
        <a:ea typeface="MS Gothic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"/>
      </a:majorFont>
      <a:minorFont>
        <a:latin typeface="Tahom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"/>
      </a:majorFont>
      <a:minorFont>
        <a:latin typeface="Tahom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ème Office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ARREFOUR NOUVELLE CIVILISATION mai 13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"/>
      </a:majorFont>
      <a:minorFont>
        <a:latin typeface="Tahoma"/>
        <a:ea typeface="MS Gothic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"/>
      </a:majorFont>
      <a:minorFont>
        <a:latin typeface="Tahom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"/>
      </a:majorFont>
      <a:minorFont>
        <a:latin typeface="Tahom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CARREFOUR NOUVELLE CIVILISATION mai 13.thmx</Template>
  <TotalTime>839</TotalTime>
  <Words>1331</Words>
  <Application>Microsoft Macintosh PowerPoint</Application>
  <PresentationFormat>Présentation à l'écran (4:3)</PresentationFormat>
  <Paragraphs>236</Paragraphs>
  <Slides>31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CARREFOUR NOUVELLE CIVILISATION mai 13</vt:lpstr>
      <vt:lpstr>Thème Office</vt:lpstr>
      <vt:lpstr>1_Thème Office</vt:lpstr>
      <vt:lpstr>2_Thème Office</vt:lpstr>
      <vt:lpstr>1_CARREFOUR NOUVELLE CIVILISATION mai 13</vt:lpstr>
      <vt:lpstr>3_Thème Office</vt:lpstr>
      <vt:lpstr>4_Thème Office</vt:lpstr>
      <vt:lpstr>5_Thème Office</vt:lpstr>
      <vt:lpstr>Présentation PowerPoint</vt:lpstr>
      <vt:lpstr>WHAT HAPPENS WOLRDWIDE ?</vt:lpstr>
      <vt:lpstr>OUR RESPONSE</vt:lpstr>
      <vt:lpstr>EUROPE AND BRICS ?  RISK MANAGEMENT</vt:lpstr>
      <vt:lpstr>Présentation PowerPoint</vt:lpstr>
      <vt:lpstr>PARADIGM: 5 LEVELS OF CHANGE  </vt:lpstr>
      <vt:lpstr>6 DOMAINS OF INNOVATION</vt:lpstr>
      <vt:lpstr>Présentation PowerPoint</vt:lpstr>
      <vt:lpstr>POST-INDUSTRIAL REVOLUTION</vt:lpstr>
      <vt:lpstr>Présentation PowerPoint</vt:lpstr>
      <vt:lpstr>Présentation PowerPoint</vt:lpstr>
      <vt:lpstr>Présentation PowerPoint</vt:lpstr>
      <vt:lpstr>WHY POST-CAPITALIST ?</vt:lpstr>
      <vt:lpstr>Présentation PowerPoint</vt:lpstr>
      <vt:lpstr>OPEN SOURCE : CONSCIOUS ECONOMY ?</vt:lpstr>
      <vt:lpstr>LOVE ECONOMY ?</vt:lpstr>
      <vt:lpstr>LOVE ECONOMY IS 50%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NETWORKS AND CO-CREATION</vt:lpstr>
      <vt:lpstr>CULTURE BECOMES CENTRAL</vt:lpstr>
      <vt:lpstr>WOMEN ARE MORE COMPETENT</vt:lpstr>
      <vt:lpstr>QUALITATIVE GROWTH IS SUSTAINABLE</vt:lpstr>
      <vt:lpstr>Présentation PowerPoint</vt:lpstr>
      <vt:lpstr>THANK YOU</vt:lpstr>
      <vt:lpstr>Présentation PowerPoint</vt:lpstr>
      <vt:lpstr>Présentation PowerPoint</vt:lpstr>
      <vt:lpstr>marcluyckxghisi66@gmail.com www.vision2020.canalblog.com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sustainability increasingly important in the knowledge society?</dc:title>
  <dc:creator>Marc Luyckx Ghisi</dc:creator>
  <cp:lastModifiedBy>Marc Luyckx</cp:lastModifiedBy>
  <cp:revision>331</cp:revision>
  <cp:lastPrinted>1601-01-01T00:00:00Z</cp:lastPrinted>
  <dcterms:created xsi:type="dcterms:W3CDTF">2003-03-24T20:34:21Z</dcterms:created>
  <dcterms:modified xsi:type="dcterms:W3CDTF">2014-09-03T15:34:32Z</dcterms:modified>
</cp:coreProperties>
</file>